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88" r:id="rId7"/>
    <p:sldId id="263" r:id="rId8"/>
    <p:sldId id="28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  <p:sldId id="286" r:id="rId31"/>
    <p:sldId id="287" r:id="rId3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Pakistan Merchandise trade for the period of July-October 2017-18</a:t>
            </a:r>
            <a:endParaRPr lang="en-US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exports</c:v>
                </c:pt>
              </c:strCache>
            </c:strRef>
          </c:tx>
          <c:invertIfNegative val="0"/>
          <c:cat>
            <c:strRef>
              <c:f>Sheet1!$D$10:$E$10</c:f>
              <c:strCache>
                <c:ptCount val="2"/>
                <c:pt idx="0">
                  <c:v>2017-18</c:v>
                </c:pt>
                <c:pt idx="1">
                  <c:v>2016-17</c:v>
                </c:pt>
              </c:strCache>
            </c:strRef>
          </c:cat>
          <c:val>
            <c:numRef>
              <c:f>Sheet1!$D$11:$E$11</c:f>
              <c:numCache>
                <c:formatCode>#,##0</c:formatCode>
                <c:ptCount val="2"/>
                <c:pt idx="0">
                  <c:v>7056</c:v>
                </c:pt>
                <c:pt idx="1">
                  <c:v>6416</c:v>
                </c:pt>
              </c:numCache>
            </c:numRef>
          </c:val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imports</c:v>
                </c:pt>
              </c:strCache>
            </c:strRef>
          </c:tx>
          <c:invertIfNegative val="0"/>
          <c:cat>
            <c:strRef>
              <c:f>Sheet1!$D$10:$E$10</c:f>
              <c:strCache>
                <c:ptCount val="2"/>
                <c:pt idx="0">
                  <c:v>2017-18</c:v>
                </c:pt>
                <c:pt idx="1">
                  <c:v>2016-17</c:v>
                </c:pt>
              </c:strCache>
            </c:strRef>
          </c:cat>
          <c:val>
            <c:numRef>
              <c:f>Sheet1!$D$12:$E$12</c:f>
              <c:numCache>
                <c:formatCode>#,##0</c:formatCode>
                <c:ptCount val="2"/>
                <c:pt idx="0">
                  <c:v>19163</c:v>
                </c:pt>
                <c:pt idx="1">
                  <c:v>15658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64480"/>
        <c:axId val="92166016"/>
      </c:barChart>
      <c:catAx>
        <c:axId val="92164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92166016"/>
        <c:crosses val="autoZero"/>
        <c:auto val="1"/>
        <c:lblAlgn val="ctr"/>
        <c:lblOffset val="100"/>
        <c:noMultiLvlLbl val="0"/>
      </c:catAx>
      <c:valAx>
        <c:axId val="9216601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92164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Export Composition </a:t>
            </a:r>
            <a:r>
              <a:rPr lang="en-US" sz="1800" b="1" i="0" baseline="0" dirty="0" smtClean="0">
                <a:effectLst/>
              </a:rPr>
              <a:t>July-October </a:t>
            </a:r>
            <a:r>
              <a:rPr lang="en-US" sz="1800" b="1" i="0" baseline="0" dirty="0" smtClean="0">
                <a:effectLst/>
              </a:rPr>
              <a:t>2017-18</a:t>
            </a:r>
            <a:endParaRPr lang="en-US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Sheet1!$C$10:$C$14</c:f>
              <c:strCache>
                <c:ptCount val="5"/>
                <c:pt idx="0">
                  <c:v>TEXTILE &amp; GARMENTS CATEGORY </c:v>
                </c:pt>
                <c:pt idx="1">
                  <c:v>AGRO &amp; FOOD </c:v>
                </c:pt>
                <c:pt idx="2">
                  <c:v>MINERAL &amp; METAL </c:v>
                </c:pt>
                <c:pt idx="3">
                  <c:v>ENGINEERING GOODS &amp; OTHER MANFURES </c:v>
                </c:pt>
                <c:pt idx="4">
                  <c:v>OTHER SECTORS </c:v>
                </c:pt>
              </c:strCache>
            </c:strRef>
          </c:cat>
          <c:val>
            <c:numRef>
              <c:f>Sheet1!$D$10:$D$14</c:f>
              <c:numCache>
                <c:formatCode>General</c:formatCode>
                <c:ptCount val="5"/>
                <c:pt idx="0">
                  <c:v>4390.3</c:v>
                </c:pt>
                <c:pt idx="1">
                  <c:v>1090.4000000000001</c:v>
                </c:pt>
                <c:pt idx="2">
                  <c:v>99</c:v>
                </c:pt>
                <c:pt idx="3">
                  <c:v>770.9</c:v>
                </c:pt>
                <c:pt idx="4">
                  <c:v>705.1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SBP Export Receipt </a:t>
            </a:r>
            <a:r>
              <a:rPr lang="en-US" sz="1800" b="1" i="0" baseline="0" dirty="0" smtClean="0">
                <a:effectLst/>
              </a:rPr>
              <a:t>July-October </a:t>
            </a:r>
            <a:r>
              <a:rPr lang="en-US" sz="1800" b="1" i="0" baseline="0" dirty="0" smtClean="0">
                <a:effectLst/>
              </a:rPr>
              <a:t>2017-18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sz="1800" b="1" i="0" u="sng" baseline="0" dirty="0" smtClean="0">
                <a:effectLst/>
              </a:rPr>
              <a:t>Total Receipts US$  </a:t>
            </a:r>
            <a:r>
              <a:rPr lang="en-US" sz="1800" b="1" i="0" u="sng" baseline="0" dirty="0" smtClean="0">
                <a:effectLst/>
              </a:rPr>
              <a:t>7,410 </a:t>
            </a:r>
            <a:r>
              <a:rPr lang="en-US" sz="1800" b="1" i="0" u="sng" baseline="0" dirty="0" smtClean="0">
                <a:effectLst/>
              </a:rPr>
              <a:t>million</a:t>
            </a:r>
            <a:endParaRPr lang="en-US" dirty="0" smtClean="0">
              <a:effectLst/>
            </a:endParaRPr>
          </a:p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Lbls>
            <c:dLbl>
              <c:idx val="3"/>
              <c:layout>
                <c:manualLayout>
                  <c:x val="-0.12486831774233349"/>
                  <c:y val="2.37293775778027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6864806963232161E-2"/>
                  <c:y val="1.13110861142357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Sheet1!$E$5:$E$9</c:f>
              <c:strCache>
                <c:ptCount val="5"/>
                <c:pt idx="0">
                  <c:v>Asia</c:v>
                </c:pt>
                <c:pt idx="1">
                  <c:v>Europe</c:v>
                </c:pt>
                <c:pt idx="2">
                  <c:v>Americas</c:v>
                </c:pt>
                <c:pt idx="3">
                  <c:v>Africa</c:v>
                </c:pt>
                <c:pt idx="4">
                  <c:v>Oceania</c:v>
                </c:pt>
              </c:strCache>
            </c:strRef>
          </c:cat>
          <c:val>
            <c:numRef>
              <c:f>Sheet1!$F$5:$F$9</c:f>
              <c:numCache>
                <c:formatCode>#,##0</c:formatCode>
                <c:ptCount val="5"/>
                <c:pt idx="0">
                  <c:v>2717944</c:v>
                </c:pt>
                <c:pt idx="1">
                  <c:v>2680224</c:v>
                </c:pt>
                <c:pt idx="2">
                  <c:v>1509373</c:v>
                </c:pt>
                <c:pt idx="3">
                  <c:v>390990</c:v>
                </c:pt>
                <c:pt idx="4">
                  <c:v>111636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6D3660C-62D2-4386-8536-8B6D499D62C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42A4470-7C07-4BDD-A155-A6FD2D75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0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318D8-2790-4444-BADF-A73F420BD4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4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5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3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2CA1-220E-46AD-9692-85F344E97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9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2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8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2490-193A-4175-BCB8-5F6ECF5B7991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F7A6-DDDB-4B3E-B21B-FE9153EB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2192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Pakistan’s  Trade  Statistics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2971800"/>
            <a:ext cx="8077200" cy="3048000"/>
          </a:xfrm>
        </p:spPr>
        <p:txBody>
          <a:bodyPr tIns="0">
            <a:normAutofit fontScale="92500" lnSpcReduction="20000"/>
          </a:bodyPr>
          <a:lstStyle/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4400" b="1" dirty="0" smtClean="0">
                <a:solidFill>
                  <a:srgbClr val="320E04"/>
                </a:solidFill>
              </a:rPr>
              <a:t>Monthly  Review</a:t>
            </a: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320E04"/>
                </a:solidFill>
              </a:rPr>
              <a:t>(July-October 2017-18)</a:t>
            </a: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320E04"/>
                </a:solidFill>
              </a:rPr>
              <a:t>by</a:t>
            </a: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320E04"/>
              </a:solidFill>
            </a:endParaRP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320E04"/>
                </a:solidFill>
              </a:rPr>
              <a:t>Afshan</a:t>
            </a:r>
            <a:r>
              <a:rPr lang="en-US" sz="2800" b="1" dirty="0" smtClean="0">
                <a:solidFill>
                  <a:srgbClr val="320E04"/>
                </a:solidFill>
              </a:rPr>
              <a:t>  </a:t>
            </a:r>
            <a:r>
              <a:rPr lang="en-US" sz="2800" b="1" dirty="0" err="1" smtClean="0">
                <a:solidFill>
                  <a:srgbClr val="320E04"/>
                </a:solidFill>
              </a:rPr>
              <a:t>Uroos</a:t>
            </a:r>
            <a:endParaRPr lang="en-US" sz="2800" b="1" dirty="0" smtClean="0">
              <a:solidFill>
                <a:srgbClr val="320E04"/>
              </a:solidFill>
            </a:endParaRP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320E04"/>
                </a:solidFill>
              </a:rPr>
              <a:t>ASSISTANT  MANAGER</a:t>
            </a: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320E04"/>
                </a:solidFill>
              </a:rPr>
              <a:t>STRATEGIC  POLICY  AND  RESEARCH  DIVISION</a:t>
            </a: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(Contact:  afshan.uroos@tdap.gov.pk)</a:t>
            </a:r>
            <a:endParaRPr lang="en-US" sz="2000" dirty="0" smtClean="0">
              <a:solidFill>
                <a:srgbClr val="320E04"/>
              </a:solidFill>
            </a:endParaRPr>
          </a:p>
          <a:p>
            <a:pPr marL="26988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320E04"/>
                </a:solidFill>
              </a:rPr>
              <a:t>01-12-2017</a:t>
            </a:r>
          </a:p>
        </p:txBody>
      </p:sp>
      <p:pic>
        <p:nvPicPr>
          <p:cNvPr id="5" name="Picture 4" descr="TDAP New Logo 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9099"/>
            <a:ext cx="1911096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40298"/>
              </p:ext>
            </p:extLst>
          </p:nvPr>
        </p:nvGraphicFramePr>
        <p:xfrm>
          <a:off x="54595" y="54601"/>
          <a:ext cx="9013205" cy="6628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93"/>
                <a:gridCol w="3150928"/>
                <a:gridCol w="920818"/>
                <a:gridCol w="920818"/>
                <a:gridCol w="867035"/>
                <a:gridCol w="899315"/>
                <a:gridCol w="859722"/>
                <a:gridCol w="808176"/>
              </a:tblGrid>
              <a:tr h="2270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505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5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July-October</a:t>
                      </a: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06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A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TEXTILE &amp; CLOTHING ETC.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1,132,848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1,057,546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4,390,319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4,075,840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06">
                <a:tc>
                  <a:txBody>
                    <a:bodyPr/>
                    <a:lstStyle/>
                    <a:p>
                      <a:pPr algn="ctr" fontAlgn="b"/>
                      <a:endParaRPr lang="en-US" sz="600" b="1" i="0" u="sng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GARMENTS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421,097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372,493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1,676,549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1,489,118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READYMADE GARMENTS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DOZ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2,864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2,883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(0.66)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11,855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10,569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12.17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77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195,777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175,562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803,526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699,909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PER. DOZ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68.36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60.90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67.78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66.22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KNITWEAR ( HOSIERY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DOZ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9,890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8,348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18.47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37,808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34,056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77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225,320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196,931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873,023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789,209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PER. DOZ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22.78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(3.42)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23.17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(0.36)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MADE-UPS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58,687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53,063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222,183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204,200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MADE-UPS ( EXCL. TOWELS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AND BED WARE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77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58,687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53,063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222,183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204,200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06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BED WARE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778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30,248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32,337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(6.46)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120,837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121,896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(0.87)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77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188,050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187,526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755,419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716,438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5.88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TOWELS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83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15,337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16,566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(7.42)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57,835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58,856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(1.73)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77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67,848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69,835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(2.85)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248,224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248,431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(0.08)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71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4.22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718">
                <a:tc gridSpan="8">
                  <a:txBody>
                    <a:bodyPr/>
                    <a:lstStyle/>
                    <a:p>
                      <a:pPr algn="r" fontAlgn="b"/>
                      <a:r>
                        <a:rPr lang="en-US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Times New Roman"/>
                        </a:rPr>
                        <a:t>continue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39287"/>
              </p:ext>
            </p:extLst>
          </p:nvPr>
        </p:nvGraphicFramePr>
        <p:xfrm>
          <a:off x="54595" y="54601"/>
          <a:ext cx="8937008" cy="6889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July-</a:t>
                      </a: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A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TEXTILE &amp; CLOTHING ETC.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1,132,848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1,057,546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4,390,319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4,075,840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1" i="0" u="sng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TENTS AND CANVAS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Qty.000 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2,343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4,562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(48.64)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7,546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13,671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(44.80)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7,443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11,997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(37.96)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23,580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35,728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(34.00)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2.61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19.57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ART SILK &amp; SYNTH TEX.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Sq.M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11,572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20,047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(42.28)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58,439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48,092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21.52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25,926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23,100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100,862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62,799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Sq.M.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94.43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1.31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32.17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OTHERS TEXTILE PROD./ MATERIAL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40,583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28,108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44.38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153,488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128,458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3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10669"/>
              </p:ext>
            </p:extLst>
          </p:nvPr>
        </p:nvGraphicFramePr>
        <p:xfrm>
          <a:off x="54595" y="54601"/>
          <a:ext cx="9013205" cy="6539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93"/>
                <a:gridCol w="3150928"/>
                <a:gridCol w="920818"/>
                <a:gridCol w="920818"/>
                <a:gridCol w="867035"/>
                <a:gridCol w="899315"/>
                <a:gridCol w="859722"/>
                <a:gridCol w="808176"/>
              </a:tblGrid>
              <a:tr h="240738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750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7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July-</a:t>
                      </a: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AGRO FOOD.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333,447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346,664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(3.81)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1,090,399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983,769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304,674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375,690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(18.90)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915,228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858,135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137,423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148,900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(7.71)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457,663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391,595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16.87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451.05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396.34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500.05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456.33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RICE (Basmati)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48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25,625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30,338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(15.53)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112,779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122,659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(8.05)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48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25,423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27,588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(7.85)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116,455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116,360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992.12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909.35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1,032.59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948.65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RICE (Others)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48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279,049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345,352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(19.20)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802,449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735,476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9.11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48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112,000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121,312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(7.68)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341,208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275,235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13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401.36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351.27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425.21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374.23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FISH &amp; FISH PREPARATIONS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17,053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18,913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(9.83)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46,311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40,871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13.31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48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46,137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50,736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(9.06)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121,810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114,802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13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2.81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(6.36)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FRUITS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48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39,091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36,722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121,419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158,693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(23.49)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48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28,033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30,445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(7.92)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96,713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121,257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(20.24)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(13.50)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0.76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73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750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95277"/>
              </p:ext>
            </p:extLst>
          </p:nvPr>
        </p:nvGraphicFramePr>
        <p:xfrm>
          <a:off x="54595" y="54601"/>
          <a:ext cx="8937008" cy="677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July-</a:t>
                      </a: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AGRO FOOD.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333,447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346,664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(3.81)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1,090,399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983,769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VEGETABLES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23,165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27,572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(15.98)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102,067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125,636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(18.76)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7,120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8,728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(18.42)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33,568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35,446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(5.30)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(2.90)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0.28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16.57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LEGUMINOUS VEGETABLES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MEAT PREPARATIONS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18,455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16,659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63,251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69,454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(8.93)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WHEAT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SUGAR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49,448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141,409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18,920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60,922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OIL SEEDS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2,689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3,249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(17.24)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10,287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7,361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3,607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4,414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(18.28)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13,134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10,346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(1.26)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1.41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(9.16)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7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35085"/>
              </p:ext>
            </p:extLst>
          </p:nvPr>
        </p:nvGraphicFramePr>
        <p:xfrm>
          <a:off x="54595" y="54601"/>
          <a:ext cx="8937008" cy="677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July-</a:t>
                      </a: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AGRO FOOD.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333,447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346,664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(3.81)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1,090,399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983,769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TOBACCO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729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(9.88)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1,168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2,743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2,929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(6.35)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 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2,458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2,396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6,337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5,993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8,515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7,381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15.36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21,644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21,937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(1.34)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12.45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3.66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(6.69)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GUAR &amp; GUAR PRODUCTS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3,209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1,671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92.04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9,192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6,228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47.59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MOLASSES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93.62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75,398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6,722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1,021.66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8,312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822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911.19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98.90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127.66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(22.53)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110.24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122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(9.85)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xiv)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ALL OTHER FOOD ITEMS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60,851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76,736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(20.70)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201,193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208,953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(3.71)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1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278046"/>
              </p:ext>
            </p:extLst>
          </p:nvPr>
        </p:nvGraphicFramePr>
        <p:xfrm>
          <a:off x="54595" y="54601"/>
          <a:ext cx="8937007" cy="6660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0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64806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519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5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July-</a:t>
                      </a: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MINERAL &amp; METAL.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23,619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18,031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98,994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57,861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71.09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ONYX MANF.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(5.25)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1,695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1,650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GEMS &amp; JEWELRY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(41.41)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2,509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3,663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(31.50)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GEMS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38.91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1,287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829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55.25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JEWELRY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(65.50)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1,222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2,834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(56.88)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PETROLEUM 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22,651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16,614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94,790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52,548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80.39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PETROLEUM CRUDE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5,965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33,075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21,651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PETROLEUM PRODUCTS ( EXCL.TOP NAPHTHA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23,785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7,355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223.39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67,824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45,734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14,458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3,878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272.82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38,427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21,779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76.44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607.86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527.26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566.57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476.21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PETROLEUM TOP NAPHTHA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18,361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22,400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(18.03)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58,817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29,140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101.84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8,193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6,771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23,288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9,118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155.41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446.22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302.28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47.62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395.94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312.90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26.54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SOLID FUELS ( COAL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0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31454"/>
              </p:ext>
            </p:extLst>
          </p:nvPr>
        </p:nvGraphicFramePr>
        <p:xfrm>
          <a:off x="54595" y="54601"/>
          <a:ext cx="8937007" cy="6865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0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313626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621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62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July-</a:t>
                      </a: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ENGINEERING GOODS &amp; OTHER MANF. 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207,092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173,640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19.27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770,898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668,974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MACHINERY &amp; TRANSPORT EQUIPMENTS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14,316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12,586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68,284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57,638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18.47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ELECTRIC FANS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5,792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8,042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(27.98)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TRANSPORT EQUIPMENT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26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(27.21)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3,628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3,689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(1.65)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AUTO PARTS &amp; ACCESSORIES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1,253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1,280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(2.11)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5,206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4,163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 ELECTRICAL MACHINERY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2,544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2,708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(6.06)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15,210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11,374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MACH. SPECIALIZED FOR PARTICULAR INDS.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4,690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1,482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216.46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15,863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7,671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106.79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 MACHINERY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26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4,111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5,271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(22.01)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22,585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22,699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(0.50)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SURGICAL INSTRUMENTS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29,884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33,016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(9.49)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121,237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107,439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12.84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CUTLERY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7,860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7,822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30,316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25,913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SPORTS GOODS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25,347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25,644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(1.16)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100,269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100,413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(0.14)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974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21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cs typeface="Times New Roman"/>
                        </a:rPr>
                        <a:t>Continue </a:t>
                      </a: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154849"/>
              </p:ext>
            </p:extLst>
          </p:nvPr>
        </p:nvGraphicFramePr>
        <p:xfrm>
          <a:off x="54595" y="54601"/>
          <a:ext cx="8937006" cy="6606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89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54344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926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92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July-</a:t>
                      </a: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ENGINEERING GOODS &amp; OTHER MANF. 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CHEMICAL &amp; ITS PRODUCTS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106,000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65,910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60.83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363,247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270,313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34.38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FERTILIZER MANUFACTURED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15,094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41,469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92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PLASTIC MATERIALS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23,856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17,638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79,552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66,589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19.47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PHARMACEUTICAL PRODUCTS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92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17,353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21,833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(20.52)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68,091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74,059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(8.06)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 CHEMICALS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92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49,697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26,439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87.97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174,135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129,665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HANDICRAFTS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 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FURNITURE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9.89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1,553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            1,645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(5.59)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749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23,296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28,308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(17.71)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85,992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105,604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(18.57)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7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85413"/>
              </p:ext>
            </p:extLst>
          </p:nvPr>
        </p:nvGraphicFramePr>
        <p:xfrm>
          <a:off x="54595" y="54601"/>
          <a:ext cx="8937007" cy="6425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0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6316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16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1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July-</a:t>
                      </a: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 SECTORS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191,287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154,057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24.17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705,105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629,760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76,639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77,066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(0.55)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309,271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317,075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(2.46)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1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Qty.000  Sq.M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2,736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1,366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10,213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5,699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79.21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27,948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27,981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(0.12)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103,019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113,836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(9.50)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Sq.M.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(50.13)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19.97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(49.50)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GARMENTS/ MANF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43,014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43,817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(1.83)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175,337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171,095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261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GARMENTS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23,543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26,283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(10.42)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104,516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107,279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(2.58)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GLOVES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18,436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16,198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67,042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59,205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MANF.N.S.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1,035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1,336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(22.53)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3,779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4,611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(18.04)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FOOTWEAR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5,677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5,268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30,915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32,144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(3.82)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5,677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5,268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30,915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32,144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LEATHER FOOTWEAR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4,756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4,305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27,411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27,492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(0.29)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CANVAS FOOTWEAR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(32.14)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162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(64.20)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69"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16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2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13192"/>
              </p:ext>
            </p:extLst>
          </p:nvPr>
        </p:nvGraphicFramePr>
        <p:xfrm>
          <a:off x="54595" y="54601"/>
          <a:ext cx="8937008" cy="6831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36"/>
                <a:gridCol w="3124291"/>
                <a:gridCol w="913033"/>
                <a:gridCol w="913033"/>
                <a:gridCol w="859705"/>
                <a:gridCol w="891712"/>
                <a:gridCol w="852454"/>
                <a:gridCol w="801344"/>
              </a:tblGrid>
              <a:tr h="29525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July-</a:t>
                      </a: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 FOOTWEAR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(3.53)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3,446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4,490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(23.25)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CARPETS &amp; RUGS MATS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Qty.000  Sq.M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(7.87)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652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(22.55)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6,332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6,178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25,492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28,354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(10.09)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Sq.M.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54.12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48.65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43.49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ALL OTHER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108,316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70,813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370,342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sng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284,331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1,888,293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1,749,938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7,055,715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6,416,204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0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847">
                <a:tc>
                  <a:txBody>
                    <a:bodyPr/>
                    <a:lstStyle/>
                    <a:p>
                      <a:pPr algn="ct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27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0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85800"/>
            <a:ext cx="7848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SUMMARY: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show that Pakistan’s export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Goods, FDI inflows and remittances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increased for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July-October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2017-18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b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Merchandise export is our major foreign exchange earner which constitutes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43.4%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country's total foreign exchange earnings. Remittances  are the second, and services’ exports are the third largest export earners constituting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10.2%,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 Table below shows total foreign exchange earning heads for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4-month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 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July-October)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2017-18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2016-17.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82543"/>
              </p:ext>
            </p:extLst>
          </p:nvPr>
        </p:nvGraphicFramePr>
        <p:xfrm>
          <a:off x="952500" y="3979009"/>
          <a:ext cx="7581901" cy="249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0471"/>
                <a:gridCol w="1377682"/>
                <a:gridCol w="1377682"/>
                <a:gridCol w="1456066"/>
              </a:tblGrid>
              <a:tr h="61461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FOREIGN  EXCHANGE  EARNING  POSITION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  IN  US$  MILLION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2017-18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2016-17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%change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9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Merchandise  Export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7,056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6,416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Services  Exports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1,663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1,598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FDI  inflow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1,065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710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Remittances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6,444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6,301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 Foreign  Exchange  Earnings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16,229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15,025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4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96884"/>
              </p:ext>
            </p:extLst>
          </p:nvPr>
        </p:nvGraphicFramePr>
        <p:xfrm>
          <a:off x="218363" y="245657"/>
          <a:ext cx="8734568" cy="6459944"/>
        </p:xfrm>
        <a:graphic>
          <a:graphicData uri="http://schemas.openxmlformats.org/drawingml/2006/table">
            <a:tbl>
              <a:tblPr/>
              <a:tblGrid>
                <a:gridCol w="3746249"/>
                <a:gridCol w="1662773"/>
                <a:gridCol w="1662773"/>
                <a:gridCol w="1662773"/>
              </a:tblGrid>
              <a:tr h="5455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500" b="1" i="0" u="sng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SBP</a:t>
                      </a:r>
                      <a:r>
                        <a:rPr lang="en-US" sz="25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EXPORT RECEIPTS BY COUNTRY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500" b="1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(Thousand US Dollar)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CONTINENT</a:t>
                      </a:r>
                      <a:r>
                        <a:rPr lang="en-US" sz="25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 REGION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JULY-OCTOBER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 vMerge="1">
                  <a:txBody>
                    <a:bodyPr/>
                    <a:lstStyle/>
                    <a:p>
                      <a:pPr algn="l" fontAlgn="b"/>
                      <a:endParaRPr lang="en-US" sz="2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1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1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7,410,167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6,633,913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Asia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2,717,944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2393262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Europe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2,680,224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2346130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Americas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1,509,373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1418792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Africa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390,990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342758.5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Oceania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111,636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132969.8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-16.0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29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The figures are Provisional.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127733"/>
              </p:ext>
            </p:extLst>
          </p:nvPr>
        </p:nvGraphicFramePr>
        <p:xfrm>
          <a:off x="0" y="304800"/>
          <a:ext cx="8915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48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85470"/>
              </p:ext>
            </p:extLst>
          </p:nvPr>
        </p:nvGraphicFramePr>
        <p:xfrm>
          <a:off x="122238" y="136525"/>
          <a:ext cx="8921555" cy="6591815"/>
        </p:xfrm>
        <a:graphic>
          <a:graphicData uri="http://schemas.openxmlformats.org/drawingml/2006/table">
            <a:tbl>
              <a:tblPr/>
              <a:tblGrid>
                <a:gridCol w="1134718"/>
                <a:gridCol w="3296380"/>
                <a:gridCol w="1517608"/>
                <a:gridCol w="1669369"/>
                <a:gridCol w="1303480"/>
              </a:tblGrid>
              <a:tr h="43384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SBP EXPORT RECEIPTS BY TOP 10 COUNTRIES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84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(Thousand US Dollar)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84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Countries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JULY-OCTOBER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7,410,167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6,633,913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U. S. 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1,283,584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1,204,438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U. K.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572,696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520,840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486,462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446,643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Germany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461,324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402,680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Afghanistan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416,539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333,973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U.A.E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360,412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310,089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259,185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Netherlands (Holland)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212,832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Italy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239,567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210,873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Bangladesh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210,913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211,232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4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01227"/>
              </p:ext>
            </p:extLst>
          </p:nvPr>
        </p:nvGraphicFramePr>
        <p:xfrm>
          <a:off x="122238" y="109538"/>
          <a:ext cx="8909028" cy="6692098"/>
        </p:xfrm>
        <a:graphic>
          <a:graphicData uri="http://schemas.openxmlformats.org/drawingml/2006/table">
            <a:tbl>
              <a:tblPr/>
              <a:tblGrid>
                <a:gridCol w="826529"/>
                <a:gridCol w="2950073"/>
                <a:gridCol w="1886711"/>
                <a:gridCol w="1888300"/>
                <a:gridCol w="1357415"/>
              </a:tblGrid>
              <a:tr h="47800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SBP EXPORTS RECEIPTS BY TOP ASIAN (Thousand $)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00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Asian Countries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JULY-OCTOBER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7,410,167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6,633,913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486,462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446,643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Afghanistan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416,539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333,973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U.A.E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360,412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310,089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Bangladesh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210,913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211,232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142,312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169,079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106,641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118,330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Sri Lanka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98,031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74,332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Korea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95,424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90,290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Singapore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91,010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58,316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Viet Nam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74,196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62,316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19925"/>
              </p:ext>
            </p:extLst>
          </p:nvPr>
        </p:nvGraphicFramePr>
        <p:xfrm>
          <a:off x="150813" y="163513"/>
          <a:ext cx="8856662" cy="6581775"/>
        </p:xfrm>
        <a:graphic>
          <a:graphicData uri="http://schemas.openxmlformats.org/drawingml/2006/table">
            <a:tbl>
              <a:tblPr/>
              <a:tblGrid>
                <a:gridCol w="828675"/>
                <a:gridCol w="3571875"/>
                <a:gridCol w="1639887"/>
                <a:gridCol w="1638300"/>
                <a:gridCol w="1177925"/>
              </a:tblGrid>
              <a:tr h="8032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SBP EXPORTS RECEIPTS BY TOP AMERICAN COUNTRIES (Thousand $)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Countries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JULY-OCTOBER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7,410,167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6,633,913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S. 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1,283,584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1,204,438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87,921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77,380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33,800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33,609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21,240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21,857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14,651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11,469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11,734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17,238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Colombia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11,306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13,038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10,485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7,183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 Inc. Panama Canal Zone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6,589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Ecuador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3,609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2,246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5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40434"/>
              </p:ext>
            </p:extLst>
          </p:nvPr>
        </p:nvGraphicFramePr>
        <p:xfrm>
          <a:off x="122238" y="122238"/>
          <a:ext cx="8971658" cy="6727304"/>
        </p:xfrm>
        <a:graphic>
          <a:graphicData uri="http://schemas.openxmlformats.org/drawingml/2006/table">
            <a:tbl>
              <a:tblPr/>
              <a:tblGrid>
                <a:gridCol w="831418"/>
                <a:gridCol w="3581003"/>
                <a:gridCol w="1643687"/>
                <a:gridCol w="1642092"/>
                <a:gridCol w="1273458"/>
              </a:tblGrid>
              <a:tr h="7398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SBP EXPORTS RECEIPTS BY TOP EUROPEAN COUNTRIES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(Thousand  $)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Countries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JULY-OCTOBER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7,410,167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6,633,913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K.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572,696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520,840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461,324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402,680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301,607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259,185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Netherlands (Holland)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245,725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212,832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239,567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210,873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205,671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206,338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153,483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139,894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99,932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73,221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73,786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57,186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68,363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48,400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9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98705"/>
              </p:ext>
            </p:extLst>
          </p:nvPr>
        </p:nvGraphicFramePr>
        <p:xfrm>
          <a:off x="228600" y="228600"/>
          <a:ext cx="8653462" cy="6381750"/>
        </p:xfrm>
        <a:graphic>
          <a:graphicData uri="http://schemas.openxmlformats.org/drawingml/2006/table">
            <a:tbl>
              <a:tblPr/>
              <a:tblGrid>
                <a:gridCol w="694193"/>
                <a:gridCol w="3540546"/>
                <a:gridCol w="1624941"/>
                <a:gridCol w="1624940"/>
                <a:gridCol w="1168842"/>
              </a:tblGrid>
              <a:tr h="46652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SBP EXPORTS RECEIPTS BY TOP AFRICAN COUNTRIES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(thousand $)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24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Countries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JULY-OCTOBER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7,410,167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6,633,913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94,981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78,985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Africa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50,974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54,671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Madagascar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27,615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19,920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Egypt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23,760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29,186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Tanzania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22,452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19,118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20,620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10,897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Benin ( Dahomey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20,233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10,110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Uganda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9,547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5,897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Mozambique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9,361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12,384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8,153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4,015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5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8231"/>
              </p:ext>
            </p:extLst>
          </p:nvPr>
        </p:nvGraphicFramePr>
        <p:xfrm>
          <a:off x="95533" y="54581"/>
          <a:ext cx="8884692" cy="6501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2978"/>
                <a:gridCol w="707238"/>
                <a:gridCol w="707238"/>
                <a:gridCol w="707238"/>
              </a:tblGrid>
              <a:tr h="20090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EXPORTS AND IMPORTS OF GOODS &amp; 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433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million US$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Jul-October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FY18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FY17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CHANGE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Exports of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Manufacturing Services on Physical inputs owned by Others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Maintenance and Repair Services n.i.e.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Transport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Travel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Construction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Insurance and Pension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Financial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Charges for the use of Intellectual Property n.i.e.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 Telecommunications, Computer, and Information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Other Business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 Personal, Cultural, and Recreational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 Government Goods and Services n.i.e.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which: Logistic Support</a:t>
                      </a:r>
                    </a:p>
                  </a:txBody>
                  <a:tcPr marL="3429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1952" marR="5610" marT="56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Imports of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Manufacturing Services on Physical inputs owned by Others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Maintenance and Repair Services n.i.e.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Transport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Travel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Construction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Insurance and Pension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Financial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Charges for the use of Intellectual Property n.i.e.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 Telecommunications, Computer, and Information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Other Business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 Personal, Cultural, and Recreational Services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 Government Goods and Services n.i.e.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33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4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99109"/>
              </p:ext>
            </p:extLst>
          </p:nvPr>
        </p:nvGraphicFramePr>
        <p:xfrm>
          <a:off x="122831" y="164797"/>
          <a:ext cx="8868769" cy="6476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63"/>
                <a:gridCol w="2833982"/>
                <a:gridCol w="966826"/>
                <a:gridCol w="864566"/>
                <a:gridCol w="1041197"/>
                <a:gridCol w="1041197"/>
                <a:gridCol w="855269"/>
                <a:gridCol w="855269"/>
              </a:tblGrid>
              <a:tr h="534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FOREIGN DIRECT INVESTMENT IN PAKISTAN-BY SECTOR</a:t>
                      </a:r>
                    </a:p>
                    <a:p>
                      <a:pPr algn="ctr" fontAlgn="ctr"/>
                      <a:r>
                        <a:rPr lang="en-US" sz="1600" b="1" i="0" u="sng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Top-15 </a:t>
                      </a:r>
                      <a:r>
                        <a:rPr lang="en-US" sz="1600" b="1" i="0" u="sng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Sector (FDI inflow)</a:t>
                      </a:r>
                      <a:endParaRPr lang="en-US" sz="1600" b="1" i="0" u="sng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821">
                <a:tc gridSpan="8"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(Million US$)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7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Sr.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July-October</a:t>
                      </a:r>
                      <a:r>
                        <a:rPr lang="en-US" sz="16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(2018)</a:t>
                      </a:r>
                      <a:r>
                        <a:rPr lang="en-US" sz="1600" b="1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</a:t>
                      </a:r>
                      <a:r>
                        <a:rPr lang="en-US" sz="1600" b="1" u="none" strike="noStrike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4" marR="5834" marT="5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July-October </a:t>
                      </a:r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(2017)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4" marR="5834" marT="5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4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Inflow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Outflow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 FDI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Inflow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Outflow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 FDI</a:t>
                      </a:r>
                      <a:endParaRPr lang="en-US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0" marR="6490" marT="6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Food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7.9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7.9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33.8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33.3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Food Packaging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4.8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7.3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- 2.5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Beverages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1.9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1.9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Tobacco &amp; Cigarettes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7.2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7.2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50.1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4.2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45.8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Sugar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- 0.0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1.0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Textiles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6.7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6.7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6.3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6.2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Paper &amp; Pulp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Leather &amp; Leather Products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- 0.4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- 0.0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Rubber &amp; Rubber Products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Chemicals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12.0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2.0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10.0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22.9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16.8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6.1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Petro Chemicals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Petroleum Refining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57.4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1.3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56.1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Mining &amp; Quarrying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3.1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3.1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Oil &amp; Gas Explorations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59.3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1.5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57.9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54.3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4.4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49.9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  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Pharmaceuticals &amp; OTC Products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0.1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10.7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  2.7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  8.0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  1,065.4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  125.7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  939.7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  710.0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  171.3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  538.7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2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45914"/>
              </p:ext>
            </p:extLst>
          </p:nvPr>
        </p:nvGraphicFramePr>
        <p:xfrm>
          <a:off x="136476" y="245667"/>
          <a:ext cx="8816455" cy="5403700"/>
        </p:xfrm>
        <a:graphic>
          <a:graphicData uri="http://schemas.openxmlformats.org/drawingml/2006/table">
            <a:tbl>
              <a:tblPr/>
              <a:tblGrid>
                <a:gridCol w="473124"/>
                <a:gridCol w="1390083"/>
                <a:gridCol w="666105"/>
                <a:gridCol w="666105"/>
                <a:gridCol w="659820"/>
                <a:gridCol w="640969"/>
                <a:gridCol w="801209"/>
                <a:gridCol w="666105"/>
                <a:gridCol w="741512"/>
                <a:gridCol w="744654"/>
                <a:gridCol w="659820"/>
                <a:gridCol w="706949"/>
              </a:tblGrid>
              <a:tr h="325099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FOREIGN INVESTMENT IN PAKISTAN-BYCOUNTRY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(Million US$)</a:t>
                      </a:r>
                    </a:p>
                  </a:txBody>
                  <a:tcPr marL="6896" marR="6896" marT="6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1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Sr.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Country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July-October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FY18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(P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July-October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FY17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Foreign Direct Investment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FPI*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Foreign Direct Investment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FPI*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Inflow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Outflow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Net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Inflow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Outflow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Net</a:t>
                      </a: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Argentina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Australia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13.0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19.1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- 6.5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- 6.5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Austria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6.9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6.9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6.9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11.2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11.2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11.2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Bahamas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Bahrain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3.9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3.1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- 3.3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- 0.2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Bangladesh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Belgium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- 0.0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Bosnia Harzeguinia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Brunei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Canada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- 4.8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- 4.6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0.2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2.9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3.1 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I- Foreign Private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1,065.4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125.7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939.7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-53.2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886.4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710.0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171.3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538.7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-39.6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499.1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II- Foreign Public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@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-49.6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-49.6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-  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1,141.5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1,141.5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1,065.4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125.7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939.7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-102.9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836.8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710.0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171.3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538.7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1,101.9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1,640.6</a:t>
                      </a:r>
                    </a:p>
                  </a:txBody>
                  <a:tcPr marL="9525" marR="1143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6">
                <a:tc gridSpan="12">
                  <a:txBody>
                    <a:bodyPr/>
                    <a:lstStyle/>
                    <a:p>
                      <a:pPr algn="just" fontAlgn="ctr"/>
                      <a:r>
                        <a:rPr lang="en-US" sz="1400" b="1" i="0" u="none" strike="noStrike" dirty="0" smtClean="0">
                          <a:latin typeface="Times New Roman"/>
                        </a:rPr>
                        <a:t>FPI </a:t>
                      </a:r>
                      <a:r>
                        <a:rPr lang="en-US" sz="1400" b="0" i="0" u="none" strike="noStrike" baseline="0" dirty="0" smtClean="0">
                          <a:latin typeface="Times New Roman"/>
                        </a:rPr>
                        <a:t>is Foreign Portfolio Investment</a:t>
                      </a:r>
                    </a:p>
                    <a:p>
                      <a:pPr algn="just" fontAlgn="ctr"/>
                      <a:r>
                        <a:rPr lang="en-US" sz="1400" b="0" i="0" u="none" strike="noStrike" dirty="0" smtClean="0">
                          <a:latin typeface="Times New Roman"/>
                        </a:rPr>
                        <a:t>@:Net sale/Purchase of Special US $ bonds, Eurobonds, FEBC, DBC, </a:t>
                      </a:r>
                      <a:r>
                        <a:rPr lang="en-US" sz="1400" b="0" i="0" u="none" strike="noStrike" dirty="0" err="1" smtClean="0">
                          <a:latin typeface="Times New Roman"/>
                        </a:rPr>
                        <a:t>Tbills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 and PIBs</a:t>
                      </a:r>
                    </a:p>
                    <a:p>
                      <a:pPr algn="just" fontAlgn="ctr"/>
                      <a:r>
                        <a:rPr lang="en-US" sz="1400" b="0" i="0" u="none" strike="noStrike" dirty="0" smtClean="0">
                          <a:latin typeface="Times New Roman"/>
                        </a:rPr>
                        <a:t>P:</a:t>
                      </a:r>
                      <a:r>
                        <a:rPr lang="en-US" sz="1400" b="0" i="0" u="none" strike="noStrike" baseline="0" dirty="0" smtClean="0">
                          <a:latin typeface="Times New Roman"/>
                        </a:rPr>
                        <a:t>provisionaldata</a:t>
                      </a:r>
                    </a:p>
                    <a:p>
                      <a:pPr algn="just" fontAlgn="ctr"/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Others</a:t>
                      </a:r>
                      <a:r>
                        <a:rPr lang="en-US" sz="1400" b="0" i="0" u="none" strike="noStrike" baseline="0" dirty="0" smtClean="0">
                          <a:latin typeface="Times New Roman"/>
                        </a:rPr>
                        <a:t>: include IFIs</a:t>
                      </a:r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latin typeface="Times New Roman"/>
                      </a:endParaRPr>
                    </a:p>
                  </a:txBody>
                  <a:tcPr marL="6896" marR="6896" marT="6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3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just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Highlights: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Overall Pakistan’s exports during first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months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fiscal year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2017-18 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10%.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major sectors, Textiles, Agro &amp;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Engineering goods and other Manufacturing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showed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growths. Though export of some of the items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substantially.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Export of Agro &amp; Food sector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10.8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while total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value was US$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106.6 million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Textile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Garments sector showed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7.7%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a total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US$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314.5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Mineral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&amp; Metal Sector showed positive growth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which exports during the period were US$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against last year exports of US$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over the same period 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Engineering Goods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showed positive growth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15.2%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which exports during the period were US$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771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million, against last year exports of US$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630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million over the same period .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67269"/>
              </p:ext>
            </p:extLst>
          </p:nvPr>
        </p:nvGraphicFramePr>
        <p:xfrm>
          <a:off x="152399" y="76195"/>
          <a:ext cx="8610602" cy="66790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1518"/>
                <a:gridCol w="1635871"/>
                <a:gridCol w="1325805"/>
                <a:gridCol w="1325805"/>
                <a:gridCol w="1058507"/>
                <a:gridCol w="1040686"/>
                <a:gridCol w="812589"/>
                <a:gridCol w="769821"/>
              </a:tblGrid>
              <a:tr h="29151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COUNTRY-WISE WORKERS' REMITTANCES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207"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Country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October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October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Jul-Oct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20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Amount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YoY</a:t>
                      </a:r>
                      <a:r>
                        <a:rPr lang="en-US" sz="1400" b="1" u="none" strike="noStrike" dirty="0">
                          <a:effectLst/>
                        </a:rPr>
                        <a:t> growth (percent)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20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FY18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FY17*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FY18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FY17*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72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Cash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1,654.45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1,561.02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6,444.46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6,301.39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-3.16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489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1.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USA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215.64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183.26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        841.58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796.04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-11.98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489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2.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U.K.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270.46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173.40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913.54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723.08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-16.87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489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3.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Saudi Arabia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461.07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470.19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1,689.24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1,794.02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-5.84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-5.84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24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4.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UAE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333.57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358.38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1,411.35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1,433.91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-1.57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-3.26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24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5.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Other GCC Countries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184.76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183.13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748.02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758.89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-1.43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24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6.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EU Countries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51.12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35.36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211.02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158.26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33.34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26.47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489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7.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Norway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  16.12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 14.30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12.73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489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8.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Switzerland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    9.56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   7.87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489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9.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Australia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17.56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  77.67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 65.38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489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10.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Canada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  66.93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 57.86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15.68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489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11.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Japan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    5.36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   5.01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43.97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489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12.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Other Countries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124.34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 454.07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                 486.77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-6.72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b"/>
                </a:tc>
              </a:tr>
              <a:tr h="2472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TOTAL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1,654.45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1,561.02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6,444.46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6,301.39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-3.16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5" marR="3895" marT="389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1143000" y="2819400"/>
            <a:ext cx="69444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>
                <a:latin typeface="Georgia" pitchFamily="18" charset="0"/>
              </a:rPr>
              <a:t>  </a:t>
            </a:r>
            <a:r>
              <a:rPr lang="en-US" sz="54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THANK</a:t>
            </a:r>
            <a:r>
              <a:rPr lang="en-US" sz="5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54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YOU</a:t>
            </a:r>
            <a:endParaRPr lang="en-US" sz="54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5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05342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Main items for which export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Cotton Fabric,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Towel,  Tent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Canvas, Cotton carded or Combed, Fruits, Meat, vegetable,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Spices, Tobacco, Gems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Jewellery, Cement, Furniture,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Handicraft, Leather gloves, Leather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Garments, Canvas Footwear, Footwear etc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Main items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which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export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Knitwear, Readymade Garment, Bed ware,  Cotton Yarn,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Made-Ups, Other Textile, Art and Silk, Raw Cotton,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Rice, Fish, Sugar, Oil Seed, Molasses,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Guar, Petroleum Group, Onyx,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Leather Gloves, Cutlery etc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 previous  slide</a:t>
            </a:r>
            <a:endParaRPr lang="en-US" sz="2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2889250" y="9096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2895600" y="1179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895600" y="1179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486"/>
          <p:cNvSpPr>
            <a:spLocks noChangeShapeType="1"/>
          </p:cNvSpPr>
          <p:nvPr/>
        </p:nvSpPr>
        <p:spPr bwMode="auto">
          <a:xfrm>
            <a:off x="2743200" y="1252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39337"/>
              </p:ext>
            </p:extLst>
          </p:nvPr>
        </p:nvGraphicFramePr>
        <p:xfrm>
          <a:off x="31844" y="20473"/>
          <a:ext cx="8959757" cy="6116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394"/>
                <a:gridCol w="713327"/>
                <a:gridCol w="841474"/>
                <a:gridCol w="841474"/>
                <a:gridCol w="942426"/>
                <a:gridCol w="942426"/>
                <a:gridCol w="866394"/>
                <a:gridCol w="866394"/>
                <a:gridCol w="854252"/>
                <a:gridCol w="817196"/>
              </a:tblGrid>
              <a:tr h="671273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Pakistan’s  Trade  Performance  [Million  USD</a:t>
                      </a:r>
                      <a:r>
                        <a:rPr lang="en-US" sz="2400" b="1" dirty="0">
                          <a:effectLst/>
                        </a:rPr>
                        <a:t>]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847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JULY–OCTOBER  PERIOD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84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Exports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Imports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Balance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0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2017-18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2016-17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%Growth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2017-18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2016-17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%Growth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2017-18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2016-17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%</a:t>
                      </a:r>
                      <a:r>
                        <a:rPr lang="en-US" sz="1200" b="1" baseline="0" dirty="0" smtClean="0">
                          <a:effectLst/>
                        </a:rPr>
                        <a:t> change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4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July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8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August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1,866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1,653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12.85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4,952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4,303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15.08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-3,086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-2,650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dirty="0" smtClean="0"/>
                        <a:t>16.45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8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1,675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1,538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8.91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4,473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3,832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16.73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-2,798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-2,294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8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1,888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smtClean="0">
                          <a:effectLst/>
                          <a:latin typeface="+mn-lt"/>
                        </a:rPr>
                        <a:t>1750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7.89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4,929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3,988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-3,041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-2,238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35.88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July-October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7,056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6,416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9.98 </a:t>
                      </a:r>
                      <a:endParaRPr lang="en-US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19,163</a:t>
                      </a:r>
                      <a:endParaRPr lang="en-US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15,658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-12,107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-9,242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847">
                <a:tc gridSpan="10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Values  in  US$  Million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847">
                <a:tc gridSpan="10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Source:  Pakistan  Bureau  of  Statistics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99" marR="86099" marT="17339" marB="173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0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698874"/>
              </p:ext>
            </p:extLst>
          </p:nvPr>
        </p:nvGraphicFramePr>
        <p:xfrm>
          <a:off x="228600" y="3048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1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5238750" y="-1158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7067550" y="-1158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6101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4389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6101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389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6101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438900" y="-1235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835400" y="2403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244850" y="2124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524"/>
          <p:cNvSpPr>
            <a:spLocks noChangeShapeType="1"/>
          </p:cNvSpPr>
          <p:nvPr/>
        </p:nvSpPr>
        <p:spPr bwMode="auto">
          <a:xfrm>
            <a:off x="4184650" y="199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511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67556"/>
              </p:ext>
            </p:extLst>
          </p:nvPr>
        </p:nvGraphicFramePr>
        <p:xfrm>
          <a:off x="152400" y="153988"/>
          <a:ext cx="8882420" cy="6622594"/>
        </p:xfrm>
        <a:graphic>
          <a:graphicData uri="http://schemas.openxmlformats.org/drawingml/2006/table">
            <a:tbl>
              <a:tblPr/>
              <a:tblGrid>
                <a:gridCol w="513859"/>
                <a:gridCol w="3156562"/>
                <a:gridCol w="901579"/>
                <a:gridCol w="914400"/>
                <a:gridCol w="762000"/>
                <a:gridCol w="914400"/>
                <a:gridCol w="990600"/>
                <a:gridCol w="729020"/>
              </a:tblGrid>
              <a:tr h="604791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Division-wise Export Analysis (JULY-OCTOBER 2017-18 and 2016-17: Value in US $ million)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25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O M M O D I T Y    S E C T O R 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OCTOBER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JULY-OCTOBER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756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Change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GRAND TOTAL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1888.3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1749.9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7055.7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6416.2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5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TEXTILE &amp; GARMENTS CATEGORY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1132.8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4075.8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8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AGRO &amp; FOOD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983.8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8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MINERAL &amp; METAL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8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ENGINEERING GOODS &amp; OTHER MANFURES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669.0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0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 SECTORS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705.1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116114"/>
              </p:ext>
            </p:extLst>
          </p:nvPr>
        </p:nvGraphicFramePr>
        <p:xfrm>
          <a:off x="152400" y="2286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6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82256"/>
              </p:ext>
            </p:extLst>
          </p:nvPr>
        </p:nvGraphicFramePr>
        <p:xfrm>
          <a:off x="54595" y="54601"/>
          <a:ext cx="8784605" cy="6561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21"/>
                <a:gridCol w="3071012"/>
                <a:gridCol w="897463"/>
                <a:gridCol w="897463"/>
                <a:gridCol w="845044"/>
                <a:gridCol w="876506"/>
                <a:gridCol w="837917"/>
                <a:gridCol w="787679"/>
              </a:tblGrid>
              <a:tr h="241236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EXPORT FROM PAKISTAN WITH AVERAGE UNIT PRICE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59">
                <a:tc gridSpan="8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ysClr val="windowText" lastClr="000000"/>
                          </a:solidFill>
                          <a:effectLst/>
                        </a:rPr>
                        <a:t>VALUE IN '000' $</a:t>
                      </a:r>
                      <a:endParaRPr lang="en-US" sz="1150" b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NO.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C O M </a:t>
                      </a:r>
                      <a:r>
                        <a:rPr lang="en-US" sz="115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 O D I T I E S 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July-October</a:t>
                      </a: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6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2017-18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2016-17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ysClr val="windowText" lastClr="000000"/>
                          </a:solidFill>
                          <a:effectLst/>
                        </a:rPr>
                        <a:t>% Change</a:t>
                      </a:r>
                      <a:endParaRPr lang="en-US" sz="115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60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TEXTILE &amp; CLOTHING ETC.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1,132,848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1,057,546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4,390,319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4,075,840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60">
                <a:tc>
                  <a:txBody>
                    <a:bodyPr/>
                    <a:lstStyle/>
                    <a:p>
                      <a:pPr algn="ctr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RAW COTTON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7,901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6,711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25,669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16,911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51.79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12,939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11,559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42,564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29,016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46.69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M.T.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1,637.64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1,722.40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(4.92)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1,658.19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1,715.81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(3.36)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60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COTTON CARDED OR COMBED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207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210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(100.00)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1.01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60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iii)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YARN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123,820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116,150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452,365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430,171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60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sng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COTTON YARN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Qty.000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47,073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39,996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17.69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170,649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147,118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121,076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113,837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442,023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420,795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K.G.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(9.63)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2.86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(9.44)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60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YARN OTHER THAN COTTON YARN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2,744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2,313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10,342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9,376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60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COTTON FABRICS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Qty. 000 Sq.M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155,881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175,950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(11.41)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615,532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712,332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(13.59)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186,455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183,685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715,085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731,271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(2.21)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0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A.U.P.  per Sq.M.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1.03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59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376" marR="47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3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4478</Words>
  <Application>Microsoft Office PowerPoint</Application>
  <PresentationFormat>On-screen Show (4:3)</PresentationFormat>
  <Paragraphs>2320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Pakistan’s  Trade  Statistics</vt:lpstr>
      <vt:lpstr>PowerPoint Presentation</vt:lpstr>
      <vt:lpstr>Highlights:</vt:lpstr>
      <vt:lpstr>From  previous 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Pakistan’s  Trade  Statistics</dc:title>
  <dc:creator>user1</dc:creator>
  <cp:lastModifiedBy>user1</cp:lastModifiedBy>
  <cp:revision>44</cp:revision>
  <cp:lastPrinted>2017-12-19T07:26:48Z</cp:lastPrinted>
  <dcterms:created xsi:type="dcterms:W3CDTF">2017-12-15T09:10:39Z</dcterms:created>
  <dcterms:modified xsi:type="dcterms:W3CDTF">2017-12-19T07:49:18Z</dcterms:modified>
</cp:coreProperties>
</file>