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3" r:id="rId2"/>
    <p:sldId id="284" r:id="rId3"/>
    <p:sldId id="285" r:id="rId4"/>
    <p:sldId id="287" r:id="rId5"/>
    <p:sldId id="288" r:id="rId6"/>
    <p:sldId id="305" r:id="rId7"/>
    <p:sldId id="260" r:id="rId8"/>
    <p:sldId id="261" r:id="rId9"/>
    <p:sldId id="262" r:id="rId10"/>
    <p:sldId id="289" r:id="rId11"/>
    <p:sldId id="290" r:id="rId12"/>
    <p:sldId id="291" r:id="rId13"/>
    <p:sldId id="292" r:id="rId14"/>
    <p:sldId id="293" r:id="rId15"/>
    <p:sldId id="295" r:id="rId16"/>
    <p:sldId id="298" r:id="rId17"/>
    <p:sldId id="297" r:id="rId18"/>
    <p:sldId id="299" r:id="rId19"/>
    <p:sldId id="300" r:id="rId20"/>
    <p:sldId id="270" r:id="rId21"/>
    <p:sldId id="301" r:id="rId22"/>
    <p:sldId id="272" r:id="rId23"/>
    <p:sldId id="273" r:id="rId24"/>
    <p:sldId id="274" r:id="rId25"/>
    <p:sldId id="275" r:id="rId26"/>
    <p:sldId id="276" r:id="rId27"/>
    <p:sldId id="277" r:id="rId28"/>
    <p:sldId id="302" r:id="rId29"/>
    <p:sldId id="303" r:id="rId30"/>
    <p:sldId id="304" r:id="rId31"/>
    <p:sldId id="281" r:id="rId3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Pakistan Merchandise trade for the period of July-August 2017-18</a:t>
            </a:r>
            <a:endParaRPr lang="en-US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Sheet1!$D$16</c:f>
              <c:strCache>
                <c:ptCount val="1"/>
                <c:pt idx="0">
                  <c:v>export</c:v>
                </c:pt>
              </c:strCache>
            </c:strRef>
          </c:tx>
          <c:invertIfNegative val="0"/>
          <c:cat>
            <c:strRef>
              <c:f>Sheet1!$E$15:$F$15</c:f>
              <c:strCache>
                <c:ptCount val="2"/>
                <c:pt idx="0">
                  <c:v>2017-18</c:v>
                </c:pt>
                <c:pt idx="1">
                  <c:v>2016-17</c:v>
                </c:pt>
              </c:strCache>
            </c:strRef>
          </c:cat>
          <c:val>
            <c:numRef>
              <c:f>Sheet1!$E$16:$F$16</c:f>
              <c:numCache>
                <c:formatCode>#,##0</c:formatCode>
                <c:ptCount val="2"/>
                <c:pt idx="0">
                  <c:v>3497</c:v>
                </c:pt>
                <c:pt idx="1">
                  <c:v>3128</c:v>
                </c:pt>
              </c:numCache>
            </c:numRef>
          </c:val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cat>
            <c:strRef>
              <c:f>Sheet1!$E$15:$F$15</c:f>
              <c:strCache>
                <c:ptCount val="2"/>
                <c:pt idx="0">
                  <c:v>2017-18</c:v>
                </c:pt>
                <c:pt idx="1">
                  <c:v>2016-17</c:v>
                </c:pt>
              </c:strCache>
            </c:strRef>
          </c:cat>
          <c:val>
            <c:numRef>
              <c:f>Sheet1!$E$17:$F$17</c:f>
              <c:numCache>
                <c:formatCode>#,##0</c:formatCode>
                <c:ptCount val="2"/>
                <c:pt idx="0">
                  <c:v>9787</c:v>
                </c:pt>
                <c:pt idx="1">
                  <c:v>7839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74688"/>
        <c:axId val="23161088"/>
      </c:barChart>
      <c:catAx>
        <c:axId val="23074688"/>
        <c:scaling>
          <c:orientation val="minMax"/>
        </c:scaling>
        <c:delete val="0"/>
        <c:axPos val="b"/>
        <c:title>
          <c:layout/>
          <c:overlay val="0"/>
        </c:title>
        <c:majorTickMark val="none"/>
        <c:minorTickMark val="none"/>
        <c:tickLblPos val="nextTo"/>
        <c:crossAx val="23161088"/>
        <c:crosses val="autoZero"/>
        <c:auto val="1"/>
        <c:lblAlgn val="ctr"/>
        <c:lblOffset val="100"/>
        <c:noMultiLvlLbl val="0"/>
      </c:catAx>
      <c:valAx>
        <c:axId val="231610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US$</a:t>
                </a:r>
                <a:r>
                  <a:rPr lang="en-US" baseline="0" dirty="0" smtClean="0"/>
                  <a:t> million </a:t>
                </a:r>
                <a:endParaRPr lang="en-US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23074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3000" u="sng"/>
            </a:pPr>
            <a:r>
              <a:rPr lang="en-US" sz="3000" u="sng"/>
              <a:t>Export Composition Jul-Aug 2014-15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895443647895334"/>
          <c:y val="0.14233136233568086"/>
          <c:w val="0.60740235760300598"/>
          <c:h val="0.83988151319189464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FF0000"/>
                </a:solidFill>
              </a:defRPr>
            </a:pPr>
            <a:r>
              <a:rPr lang="en-US" sz="2800" b="1" i="0" u="none" strike="noStrike" baseline="0" dirty="0" smtClean="0">
                <a:solidFill>
                  <a:srgbClr val="FF0000"/>
                </a:solidFill>
                <a:effectLst/>
              </a:rPr>
              <a:t>Export Composition July-August 2017-18</a:t>
            </a:r>
          </a:p>
          <a:p>
            <a:pPr>
              <a:defRPr sz="2800">
                <a:solidFill>
                  <a:srgbClr val="FF0000"/>
                </a:solidFill>
              </a:defRPr>
            </a:pPr>
            <a:r>
              <a:rPr lang="en-US" sz="2800" b="1" i="0" u="none" strike="noStrike" baseline="0" dirty="0" smtClean="0">
                <a:solidFill>
                  <a:srgbClr val="FF0000"/>
                </a:solidFill>
                <a:effectLst/>
              </a:rPr>
              <a:t>US$ million</a:t>
            </a:r>
            <a:endParaRPr lang="en-US" sz="2800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66FF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Sheet1!$D$30:$D$34</c:f>
              <c:strCache>
                <c:ptCount val="5"/>
                <c:pt idx="0">
                  <c:v>TEXTILE &amp; GARMENTS CATEGORY </c:v>
                </c:pt>
                <c:pt idx="1">
                  <c:v>AGRO &amp; FOOD </c:v>
                </c:pt>
                <c:pt idx="2">
                  <c:v>MINERAL &amp; METAL </c:v>
                </c:pt>
                <c:pt idx="3">
                  <c:v>ENGINEERING GOODS &amp; OTHER MANFURES </c:v>
                </c:pt>
                <c:pt idx="4">
                  <c:v>OTHER SECTORS </c:v>
                </c:pt>
              </c:strCache>
            </c:strRef>
          </c:cat>
          <c:val>
            <c:numRef>
              <c:f>Sheet1!$E$30:$E$34</c:f>
              <c:numCache>
                <c:formatCode>General</c:formatCode>
                <c:ptCount val="5"/>
                <c:pt idx="0" formatCode="#,##0.00">
                  <c:v>2179.12</c:v>
                </c:pt>
                <c:pt idx="1">
                  <c:v>523.79</c:v>
                </c:pt>
                <c:pt idx="2">
                  <c:v>40.51</c:v>
                </c:pt>
                <c:pt idx="3">
                  <c:v>400.77</c:v>
                </c:pt>
                <c:pt idx="4">
                  <c:v>352.37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SBP Export Receipt July-August 2017-18</a:t>
            </a:r>
            <a:endParaRPr lang="en-US" dirty="0" smtClean="0">
              <a:effectLst/>
            </a:endParaRPr>
          </a:p>
          <a:p>
            <a:pPr>
              <a:defRPr/>
            </a:pPr>
            <a:r>
              <a:rPr lang="en-US" sz="1800" b="1" i="0" u="sng" baseline="0" dirty="0" smtClean="0">
                <a:effectLst/>
              </a:rPr>
              <a:t>Total Receipts US$ 3,673 million</a:t>
            </a:r>
            <a:endParaRPr lang="en-US" dirty="0" smtClean="0">
              <a:effectLst/>
            </a:endParaRPr>
          </a:p>
          <a:p>
            <a:pPr>
              <a:defRPr/>
            </a:pP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66FF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Sheet1!$A$1:$A$5</c:f>
              <c:strCache>
                <c:ptCount val="5"/>
                <c:pt idx="0">
                  <c:v>Asia</c:v>
                </c:pt>
                <c:pt idx="1">
                  <c:v>Europe</c:v>
                </c:pt>
                <c:pt idx="2">
                  <c:v>Americas</c:v>
                </c:pt>
                <c:pt idx="3">
                  <c:v>Africa</c:v>
                </c:pt>
                <c:pt idx="4">
                  <c:v>Oceania</c:v>
                </c:pt>
              </c:strCache>
            </c:strRef>
          </c:cat>
          <c:val>
            <c:numRef>
              <c:f>Sheet1!$B$1:$B$5</c:f>
              <c:numCache>
                <c:formatCode>#,##0</c:formatCode>
                <c:ptCount val="5"/>
                <c:pt idx="0">
                  <c:v>1344762</c:v>
                </c:pt>
                <c:pt idx="1">
                  <c:v>1332116</c:v>
                </c:pt>
                <c:pt idx="2">
                  <c:v>738677</c:v>
                </c:pt>
                <c:pt idx="3">
                  <c:v>194261</c:v>
                </c:pt>
                <c:pt idx="4">
                  <c:v>63564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C29C5FE-26D0-4751-9513-7102F88EB311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62925E0-35DA-4DEE-AAFC-ED01E671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318D8-2790-4444-BADF-A73F420BD4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5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DB6-72BA-4895-A919-F7A9CDB8489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744-FD8B-46D6-8285-9C93C9F1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DB6-72BA-4895-A919-F7A9CDB8489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744-FD8B-46D6-8285-9C93C9F1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1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DB6-72BA-4895-A919-F7A9CDB8489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744-FD8B-46D6-8285-9C93C9F1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4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2CA1-220E-46AD-9692-85F344E97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0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DB6-72BA-4895-A919-F7A9CDB8489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744-FD8B-46D6-8285-9C93C9F1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8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DB6-72BA-4895-A919-F7A9CDB8489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744-FD8B-46D6-8285-9C93C9F1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4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DB6-72BA-4895-A919-F7A9CDB8489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744-FD8B-46D6-8285-9C93C9F1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4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DB6-72BA-4895-A919-F7A9CDB8489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744-FD8B-46D6-8285-9C93C9F1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0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DB6-72BA-4895-A919-F7A9CDB8489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744-FD8B-46D6-8285-9C93C9F1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1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DB6-72BA-4895-A919-F7A9CDB8489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744-FD8B-46D6-8285-9C93C9F1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7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DB6-72BA-4895-A919-F7A9CDB8489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744-FD8B-46D6-8285-9C93C9F1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4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DB6-72BA-4895-A919-F7A9CDB8489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744-FD8B-46D6-8285-9C93C9F1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77DB6-72BA-4895-A919-F7A9CDB8489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01744-FD8B-46D6-8285-9C93C9F1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2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2192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Pakistan’s  Trade  Statistics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2971800"/>
            <a:ext cx="8077200" cy="3048000"/>
          </a:xfrm>
        </p:spPr>
        <p:txBody>
          <a:bodyPr tIns="0">
            <a:normAutofit fontScale="92500" lnSpcReduction="20000"/>
          </a:bodyPr>
          <a:lstStyle/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4400" b="1" dirty="0" smtClean="0">
                <a:solidFill>
                  <a:srgbClr val="320E04"/>
                </a:solidFill>
              </a:rPr>
              <a:t>Monthly  Review</a:t>
            </a: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320E04"/>
                </a:solidFill>
              </a:rPr>
              <a:t>(July-August  2017-18)</a:t>
            </a: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320E04"/>
                </a:solidFill>
              </a:rPr>
              <a:t>by</a:t>
            </a: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320E04"/>
              </a:solidFill>
            </a:endParaRP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solidFill>
                  <a:srgbClr val="320E04"/>
                </a:solidFill>
              </a:rPr>
              <a:t>Afshan</a:t>
            </a:r>
            <a:r>
              <a:rPr lang="en-US" sz="2800" b="1" dirty="0" smtClean="0">
                <a:solidFill>
                  <a:srgbClr val="320E04"/>
                </a:solidFill>
              </a:rPr>
              <a:t>  </a:t>
            </a:r>
            <a:r>
              <a:rPr lang="en-US" sz="2800" b="1" dirty="0" err="1" smtClean="0">
                <a:solidFill>
                  <a:srgbClr val="320E04"/>
                </a:solidFill>
              </a:rPr>
              <a:t>Uroos</a:t>
            </a:r>
            <a:endParaRPr lang="en-US" sz="2800" b="1" dirty="0" smtClean="0">
              <a:solidFill>
                <a:srgbClr val="320E04"/>
              </a:solidFill>
            </a:endParaRP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320E04"/>
                </a:solidFill>
              </a:rPr>
              <a:t>ASSISTANT  MANAGER</a:t>
            </a: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320E04"/>
                </a:solidFill>
              </a:rPr>
              <a:t>STRATEGIC  POLICY  AND  RESEARCH  DIVISION</a:t>
            </a: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320E04"/>
                </a:solidFill>
                <a:latin typeface="Times New Roman" pitchFamily="18" charset="0"/>
                <a:cs typeface="Times New Roman" pitchFamily="18" charset="0"/>
              </a:rPr>
              <a:t>(Contact:  afshan.uroos@tdap.gov.pk)</a:t>
            </a:r>
            <a:endParaRPr lang="en-US" sz="2000" dirty="0" smtClean="0">
              <a:solidFill>
                <a:srgbClr val="320E04"/>
              </a:solidFill>
            </a:endParaRP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320E04"/>
                </a:solidFill>
              </a:rPr>
              <a:t>5-10-2017</a:t>
            </a:r>
          </a:p>
        </p:txBody>
      </p:sp>
      <p:pic>
        <p:nvPicPr>
          <p:cNvPr id="5" name="Picture 4" descr="TDAP New Logo 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9099"/>
            <a:ext cx="1911096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46665"/>
              </p:ext>
            </p:extLst>
          </p:nvPr>
        </p:nvGraphicFramePr>
        <p:xfrm>
          <a:off x="54595" y="54601"/>
          <a:ext cx="8937007" cy="6663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0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70559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44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4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July-August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514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A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TEXTILE &amp; CLOTHING ETC.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     1,172,477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    1,080,104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8.55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    2,179,116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    2,059,522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5.81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514">
                <a:tc>
                  <a:txBody>
                    <a:bodyPr/>
                    <a:lstStyle/>
                    <a:p>
                      <a:pPr algn="ctr" fontAlgn="b"/>
                      <a:endParaRPr lang="en-US" sz="600" b="1" i="0" u="sng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GARMENTS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451,619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388,374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16.28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857,889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770,465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READYMADE GARMENTS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DOZ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3,079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2,768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6,326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5,217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21.26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1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206,110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185,564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418,631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361,971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15.65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PER. DOZ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66.94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67.04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(0.15)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66.18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69.38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(4.62)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KNITWEAR ( HOSIERY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DOZ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11,049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8,566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28.99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20,334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17,776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14.39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1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245,509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202,810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21.05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439,258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408,494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PER. DOZ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23.68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(6.15)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22.98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(6.00)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MADE-UPS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61,448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56,139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9.46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109,843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102,649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MADE-UPS ( EXCL. TOWELS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AND BED WARE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61,448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56,139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9.46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109,843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102,649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514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BED WARE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34,714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32,435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61,840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59,812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1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213,878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186,079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384,321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355,554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8.09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5.94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TOWELS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55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14,674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13,338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25,939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27,372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(5.24)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17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  65,494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58,616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11.73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116,782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          </a:t>
                      </a:r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117,574 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(0.67)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4.46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4.39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1.56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4.50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4.30 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4.81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8">
                <a:tc gridSpan="8">
                  <a:txBody>
                    <a:bodyPr/>
                    <a:lstStyle/>
                    <a:p>
                      <a:pPr algn="r" fontAlgn="b"/>
                      <a:r>
                        <a:rPr lang="en-US" sz="100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/>
                        </a:rPr>
                        <a:t>continue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5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629441"/>
              </p:ext>
            </p:extLst>
          </p:nvPr>
        </p:nvGraphicFramePr>
        <p:xfrm>
          <a:off x="54595" y="54601"/>
          <a:ext cx="8937008" cy="6651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1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9525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July-August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A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TEXTILE &amp; CLOTHING ETC.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    1,172,477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    1,080,104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8.55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    2,179,116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    2,059,522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5.81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600" b="1" i="0" u="sng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TENTS AND CANVAS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Qty.000 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1,826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3,865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(52.76)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3,183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5,530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(42.44)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5,897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9,900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(40.43)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10,725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13,739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(21.94)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26.08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2.48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35.62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ix)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ART SILK &amp; SYNTH TEX.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Sq.M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11,824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9,351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26.45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21,546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12,027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79.15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26,940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13,799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95.23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50,454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19,138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163.63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Sq.M.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54.40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1.59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47.16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OTHERS TEXTILE PROD./ MATERIAL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45,163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34,765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29.91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75,744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66,856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13.29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TENTS AND CANVAS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Qty.000 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1,826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3,865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(52.76)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3,183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5,530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(42.44)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5,897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9,900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(40.43)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10,725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13,739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(21.94)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26.08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2.48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35.62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ix)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ART SILK &amp; SYNTH TEX.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Sq.M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11,824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9,351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26.45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21,546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12,027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79.15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26,940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13,799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95.23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50,454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19,138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163.63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Sq.M.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54.40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1.59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47.16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27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6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091974"/>
              </p:ext>
            </p:extLst>
          </p:nvPr>
        </p:nvGraphicFramePr>
        <p:xfrm>
          <a:off x="54595" y="54601"/>
          <a:ext cx="8937008" cy="6651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1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9525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July-August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AGRO FOOD.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269,979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209,526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28.85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523,789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397,647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227,998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146,769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55.34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428,993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310,861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116,041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75,569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53.56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223,937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159,543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40.36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508.96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514.88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(1.15)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522.01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513.23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RICE (Basmati)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28,482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30,467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(6.52)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59,433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59,192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29,751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29,126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62,741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56,857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1,044.55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955.99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9.26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1,055.66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960.55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9.90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RICE (Others)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199,516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116,302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71.55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369,560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251,669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46.84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86,290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46,443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85.80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161,196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102,686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56.98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432.50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399.33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8.31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436.18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408.02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FISH &amp; FISH PREPARATIONS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8,827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6,414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37.62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13,648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10,107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35.04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22,800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18,368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24.13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35,273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29,486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(9.80)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2.92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(11.41)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FRUITS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40,481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51,943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(22.07)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64,873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81,125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(20.03)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30,368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37,747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(19.55)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49,861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60,981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(18.24)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0.75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27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3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896632"/>
              </p:ext>
            </p:extLst>
          </p:nvPr>
        </p:nvGraphicFramePr>
        <p:xfrm>
          <a:off x="54595" y="54601"/>
          <a:ext cx="8937008" cy="6651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1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9525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July-August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AGRO FOOD.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269,979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209,526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28.85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523,789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397,647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VEGETABLES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32,576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40,960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(20.47)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65,280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73,751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(11.49)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10,208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10,741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(4.96)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20,538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18,888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8.74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0.26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22.85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LEGUMINOUS VEGETABLES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MEAT PREPARATIONS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14,244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17,561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(18.89)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30,530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31,625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(3.46)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WHEAT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SUGAR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9,774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68,329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4,729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32,313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ix)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OIL SEEDS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3,008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1,689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78.09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4,362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2,454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77.75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3,741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2,441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53.26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5,410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3,468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(13.95)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1.41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(12.24)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27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80674"/>
              </p:ext>
            </p:extLst>
          </p:nvPr>
        </p:nvGraphicFramePr>
        <p:xfrm>
          <a:off x="54595" y="54601"/>
          <a:ext cx="8937008" cy="6651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1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9525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July-August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AGRO FOOD.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269,979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209,526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28.85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523,789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397,647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TOBACCO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(77.14)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199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14.57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161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(74.16)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700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27.29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13.06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1,382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1,158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2,492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2,357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4,330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4,861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(10.92)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7,678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9,753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(21.28)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(25.36)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4.14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(25.54)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GUAR &amp; GUAR PRODUCTS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1,966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1,780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3,967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2,906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MOLASSES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61,000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68,685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6,675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928.99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6,552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7,501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815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820.37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107.41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109.21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122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(10.56)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xiv)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ALL OTHER FOOD ITEMS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54,630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39,835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37.14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105,567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79,482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32.82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27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7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86052"/>
              </p:ext>
            </p:extLst>
          </p:nvPr>
        </p:nvGraphicFramePr>
        <p:xfrm>
          <a:off x="54595" y="54601"/>
          <a:ext cx="8937007" cy="6660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0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64806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519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5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July-August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MINERAL &amp; METAL.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8,442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11,805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(28.49)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40,512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18,867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114.72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8,442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11,805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40,512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18,867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ONYX MANF.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(27.13)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1,178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(18.59)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GEMS &amp; JEWELRY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1,327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(49.89)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1,196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2,047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(41.57)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1,327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1,196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2,047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GEMS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482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24.07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JEWELRY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1,055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(71.18)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1,565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(61.79)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207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PETROLEUM GROUP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7,264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9,774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(25.68)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38,357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15,642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145.22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20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7,264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9,774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38,357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15,642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PETROLEUM CRUDE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15,973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PETROLEUM PRODUCTS ( EXCL.TOP NAPHTHA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20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1,946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17,342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(88.78)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19,555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29,172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(32.97)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1,244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8,289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(84.99)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10,540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13,295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(20.72)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639.26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477.97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33.74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538.99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455.75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18.27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207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PETROLEUM TOP NAPHTHA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16,098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4,256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278.24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32,432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6,740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381.19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6,020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1,485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305.39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11,844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2,347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404.64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373.96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348.92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365.19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348.22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SOLID FUELS ( COAL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9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62047"/>
              </p:ext>
            </p:extLst>
          </p:nvPr>
        </p:nvGraphicFramePr>
        <p:xfrm>
          <a:off x="54595" y="54601"/>
          <a:ext cx="8937008" cy="6651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1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9525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July-August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ENGINEERING GOODS &amp; OTHER MANF. GROUP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212,994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177,904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400,767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331,951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MACHINERY &amp; TRANSPORT EQUIPMENTS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21,206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18,408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15.20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40,358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32,768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23.16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ELECTRIC FANS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1,605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2,371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(32.31)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3,882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5,286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(26.56)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TRANSPORT EQUIPMENT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1,383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(49.17)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2,116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1,903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AUTO PARTS &amp; ACCESSORIES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1,453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1,063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36.69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2,658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2,082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27.67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OTHER ELECTRICAL MACHINERY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7,141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3,357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112.72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10,651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5,825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82.85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MACH. SPECIALIZED FOR PARTICULAR INDS.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3,400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2,880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18.06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6,701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5,296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26.53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OTHER MACHINERY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6,904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7,354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(6.12)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14,350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12,376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15.95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SURGICAL INSTRUMENTS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31,764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25,820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23.02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61,728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48,921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26.18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CUTLERY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8,224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6,048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35.98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15,642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12,096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29.32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SPORTS GOODS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28,639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28,524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51,992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53,007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(1.91)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27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cs typeface="Times New Roman"/>
                        </a:rPr>
                        <a:t>Continue </a:t>
                      </a: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0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30459"/>
              </p:ext>
            </p:extLst>
          </p:nvPr>
        </p:nvGraphicFramePr>
        <p:xfrm>
          <a:off x="54595" y="54601"/>
          <a:ext cx="8937008" cy="6651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1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9525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July-August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ENGINEERING GOODS &amp; OTHER MANF. GROUP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212,994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177,904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400,767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331,951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CHEMICAL &amp; ITS PRODUCTS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100,457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68,511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46.63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185,408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131,503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40.99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100,457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68,511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185,408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131,503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FERTILIZER MANUFACTURED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13,180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19,108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PLASTIC MATERIALS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23,540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22,320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38,461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36,505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PHARMACEUTICAL PRODUCTS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17,900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18,067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(0.92)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37,525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34,517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8.71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OTHER CHEMICALS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45,837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28,124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62.98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90,314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60,481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49.33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HANDICRAFTS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(100.00)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FURNITURE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(46.74)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875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(18.74)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22,410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30,041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(25.40)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44,928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52,772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(14.86)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27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4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49015"/>
              </p:ext>
            </p:extLst>
          </p:nvPr>
        </p:nvGraphicFramePr>
        <p:xfrm>
          <a:off x="54595" y="54601"/>
          <a:ext cx="8937008" cy="6651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1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9525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July-August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OTHER SECTORS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201,628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174,132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15.79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352,373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320,228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LEATHER 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86,195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84,348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161,291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161,176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1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LEATHER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Qty.000  Sq.M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3,252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1,571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5,924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2,847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108.08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28,564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31,040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(7.98)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52,031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56,821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(8.43)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Sq.M.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8.78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19.76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(55.54)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8.78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19.96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(55.99)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LEATHER GARMENTS/ MANF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47,091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43,313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89,168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84,284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LEATHER GARMENTS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27,377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26,106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53,984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52,793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LEATHER GLOVES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18,802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15,822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18.83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33,248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29,101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LEATHER MANF.N.S.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1,385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(34.15)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1,936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2,390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(19.00)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FOOTWEAR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10,540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9,995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20,092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20,071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10,540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9,995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20,092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20,071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LEATHER FOOTWEAR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9,278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8,498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9.18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18,005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17,402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CANVAS FOOTWEAR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(60.00)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(53.75)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27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8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31220"/>
              </p:ext>
            </p:extLst>
          </p:nvPr>
        </p:nvGraphicFramePr>
        <p:xfrm>
          <a:off x="54595" y="54601"/>
          <a:ext cx="8937008" cy="6856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1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9525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July-August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CARPETS &amp; RUGS MATS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6,505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6,842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(4.93)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12,044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13,768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(12.52)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ALL OTHER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108,928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82,942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31.33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179,038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145,284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23.23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1,865,520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1,653,471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12.82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  3,496,557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       3,128,215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11.77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27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2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85800"/>
            <a:ext cx="7848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SUMMARY: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show that Pakistan’s export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inflows and remittances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increased for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(July-August) 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year 2017-18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fontAlgn="b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Merchandise export is our major foreign exchange earner which constitutes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42.1%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country's total foreign exchange earnings. Remittances  are the second, and services’ exports are the third largest export earners constituting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9.8%,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respectively. Table below shows total foreign exchange earning heads for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2-month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 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July-August)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2017-18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2016-17.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03891"/>
              </p:ext>
            </p:extLst>
          </p:nvPr>
        </p:nvGraphicFramePr>
        <p:xfrm>
          <a:off x="952500" y="3979009"/>
          <a:ext cx="7581901" cy="2513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0471"/>
                <a:gridCol w="1377682"/>
                <a:gridCol w="1377682"/>
                <a:gridCol w="1456066"/>
              </a:tblGrid>
              <a:tr h="61461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FOREIGN  EXCHANGE  EARNING  POSITION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  IN  US$  MILLION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6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2017-18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2016-17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%change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9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Merchandise  Export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Services  Exports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FDI  inflow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505.9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Remittances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 Foreign  Exchange  Earnings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8,315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1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554908"/>
              </p:ext>
            </p:extLst>
          </p:nvPr>
        </p:nvGraphicFramePr>
        <p:xfrm>
          <a:off x="218363" y="245657"/>
          <a:ext cx="8734568" cy="6459944"/>
        </p:xfrm>
        <a:graphic>
          <a:graphicData uri="http://schemas.openxmlformats.org/drawingml/2006/table">
            <a:tbl>
              <a:tblPr/>
              <a:tblGrid>
                <a:gridCol w="3746249"/>
                <a:gridCol w="1662773"/>
                <a:gridCol w="1662773"/>
                <a:gridCol w="1662773"/>
              </a:tblGrid>
              <a:tr h="5455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500" b="1" i="0" u="sng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SBP</a:t>
                      </a:r>
                      <a:r>
                        <a:rPr lang="en-US" sz="25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EXPORT RECEIPTS BY COUNTRY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500" b="1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(Thousand US Dollar)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CONTINENT</a:t>
                      </a:r>
                      <a:r>
                        <a:rPr lang="en-US" sz="25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 REGION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JULY-AUGUST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 vMerge="1">
                  <a:txBody>
                    <a:bodyPr/>
                    <a:lstStyle/>
                    <a:p>
                      <a:pPr algn="l" fontAlgn="b"/>
                      <a:endParaRPr lang="en-US" sz="2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1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14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3,673,379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3,106,678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Asia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1,344,762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1,095,273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Europe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1,332,116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1,152,695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Americas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738,677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661,720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Africa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194,261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163,668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Oceania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33,323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90.75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The figures are Provisional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0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201654"/>
              </p:ext>
            </p:extLst>
          </p:nvPr>
        </p:nvGraphicFramePr>
        <p:xfrm>
          <a:off x="304800" y="228600"/>
          <a:ext cx="8610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14784"/>
              </p:ext>
            </p:extLst>
          </p:nvPr>
        </p:nvGraphicFramePr>
        <p:xfrm>
          <a:off x="122238" y="136525"/>
          <a:ext cx="8921555" cy="6591815"/>
        </p:xfrm>
        <a:graphic>
          <a:graphicData uri="http://schemas.openxmlformats.org/drawingml/2006/table">
            <a:tbl>
              <a:tblPr/>
              <a:tblGrid>
                <a:gridCol w="1134718"/>
                <a:gridCol w="3296380"/>
                <a:gridCol w="1517608"/>
                <a:gridCol w="1669369"/>
                <a:gridCol w="1303480"/>
              </a:tblGrid>
              <a:tr h="43384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SBP EXPORT RECEIPTS BY TOP 10 COUNTRIES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84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(Thousand US Dollar)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84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Countries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JULY-AUGUST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5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5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5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U. S. 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625,560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626,650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U. K.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259,492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236,328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214,070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Germany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231,847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206,108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Afghanistan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213,477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U.A.E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186,156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136,314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Netherlands (Holland)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Italy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119,085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Bangladesh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1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573966"/>
              </p:ext>
            </p:extLst>
          </p:nvPr>
        </p:nvGraphicFramePr>
        <p:xfrm>
          <a:off x="122238" y="109538"/>
          <a:ext cx="8909028" cy="6692098"/>
        </p:xfrm>
        <a:graphic>
          <a:graphicData uri="http://schemas.openxmlformats.org/drawingml/2006/table">
            <a:tbl>
              <a:tblPr/>
              <a:tblGrid>
                <a:gridCol w="826529"/>
                <a:gridCol w="2950073"/>
                <a:gridCol w="1886711"/>
                <a:gridCol w="1888300"/>
                <a:gridCol w="1357415"/>
              </a:tblGrid>
              <a:tr h="478007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SBP EXPORTS RECEIPTS BY TOP ASIAN (Thousand $)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00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Asian Countries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JULY-AUGUST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236,328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214,070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Afghanistan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213,477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U.A.E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186,156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Bangladesh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89,565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Saudi Arabia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57,601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South Korea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Sri Lanka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49,283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37,406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Hong Kong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Singapore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26,460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5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442586"/>
              </p:ext>
            </p:extLst>
          </p:nvPr>
        </p:nvGraphicFramePr>
        <p:xfrm>
          <a:off x="150813" y="163513"/>
          <a:ext cx="8856662" cy="6581775"/>
        </p:xfrm>
        <a:graphic>
          <a:graphicData uri="http://schemas.openxmlformats.org/drawingml/2006/table">
            <a:tbl>
              <a:tblPr/>
              <a:tblGrid>
                <a:gridCol w="828675"/>
                <a:gridCol w="3571875"/>
                <a:gridCol w="1639887"/>
                <a:gridCol w="1638300"/>
                <a:gridCol w="1177925"/>
              </a:tblGrid>
              <a:tr h="8032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SBP EXPORTS RECEIPTS BY TOP AMERICAN COUNTRIES (Thousand $)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5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Countries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JULY-AUGUST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U. S. 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625,560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626,650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42,096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41,508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Mexico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Brazil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Colombia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Panama Inc. Panama Canal Zone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Argentina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Peru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Ecuador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0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850016"/>
              </p:ext>
            </p:extLst>
          </p:nvPr>
        </p:nvGraphicFramePr>
        <p:xfrm>
          <a:off x="122238" y="122238"/>
          <a:ext cx="8971658" cy="6704448"/>
        </p:xfrm>
        <a:graphic>
          <a:graphicData uri="http://schemas.openxmlformats.org/drawingml/2006/table">
            <a:tbl>
              <a:tblPr/>
              <a:tblGrid>
                <a:gridCol w="831418"/>
                <a:gridCol w="3581003"/>
                <a:gridCol w="1643687"/>
                <a:gridCol w="1642092"/>
                <a:gridCol w="1273458"/>
              </a:tblGrid>
              <a:tr h="73983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SBP EXPORTS RECEIPTS BY TOP EUROPEAN COUNTRIES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(Thousand  $)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Countries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JULY-AUGUST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6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U. K.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259,492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Germany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231,847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206,108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136,314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Netherlands (Holland)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Italy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119,085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Belgium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102,617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Turkey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35,671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Portugal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35,565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24,531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730440"/>
              </p:ext>
            </p:extLst>
          </p:nvPr>
        </p:nvGraphicFramePr>
        <p:xfrm>
          <a:off x="109538" y="177800"/>
          <a:ext cx="8885237" cy="6557967"/>
        </p:xfrm>
        <a:graphic>
          <a:graphicData uri="http://schemas.openxmlformats.org/drawingml/2006/table">
            <a:tbl>
              <a:tblPr/>
              <a:tblGrid>
                <a:gridCol w="712787"/>
                <a:gridCol w="3635375"/>
                <a:gridCol w="1668463"/>
                <a:gridCol w="1668462"/>
                <a:gridCol w="1200150"/>
              </a:tblGrid>
              <a:tr h="80009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SBP EXPORTS RECEIPTS BY TOP AFRICAN COUNTRIES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(thousand $)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9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Countries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JULY-AUGUST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2015-16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Kenya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38,061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South Africa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Egypt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Madagascar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Nigeria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Tanzania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Benin ( Dahomey 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Uganda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Mozambique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Ivory Coast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2257.60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5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60704"/>
              </p:ext>
            </p:extLst>
          </p:nvPr>
        </p:nvGraphicFramePr>
        <p:xfrm>
          <a:off x="95533" y="54581"/>
          <a:ext cx="8884692" cy="6512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2978"/>
                <a:gridCol w="707238"/>
                <a:gridCol w="707238"/>
                <a:gridCol w="707238"/>
              </a:tblGrid>
              <a:tr h="20090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EXPORTS AND IMPORTS OF GOODS &amp; 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433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million US$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4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Jul-Aug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FY18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FY17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CHANGE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Exports of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4.88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Other Business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1.01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Telecommunications, Computer, and Information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18.24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Government Goods and Services n.i.e.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29.63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Transport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(14.21)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Travel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18.37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Financial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7.14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 Construction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(35.00)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 Insurance and Pension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(33.33)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 Personal, Cultural, and Recreational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(25.00)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 Maintenance and Repair Services n.i.e.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(66.67)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 Charges for the use of Intellectual Property n.i.e.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 Manufacturing Services on Physical inputs owned by Others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which: Logistic Support</a:t>
                      </a:r>
                    </a:p>
                  </a:txBody>
                  <a:tcPr marL="3429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1952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Imports of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25.02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Transport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30.43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46.82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Business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Government Goods and Services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n.i.e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130.77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Telecommunications, Computer, and Information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1.37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Charges for the use of Intellectual Property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n.i.e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(17.86)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Insurance and Pension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7.69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(39.39)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Maintenance and Repair Services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n.i.e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Personal, Cultural, and Recreational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(33.33)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Construction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887080"/>
              </p:ext>
            </p:extLst>
          </p:nvPr>
        </p:nvGraphicFramePr>
        <p:xfrm>
          <a:off x="122831" y="164797"/>
          <a:ext cx="8868769" cy="6643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63"/>
                <a:gridCol w="2833982"/>
                <a:gridCol w="966826"/>
                <a:gridCol w="864566"/>
                <a:gridCol w="1041197"/>
                <a:gridCol w="1041197"/>
                <a:gridCol w="855269"/>
                <a:gridCol w="855269"/>
              </a:tblGrid>
              <a:tr h="534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u="sng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FOREIGN DIRECT INVESTMENT IN PAKISTAN-BY SECTOR</a:t>
                      </a:r>
                    </a:p>
                    <a:p>
                      <a:pPr algn="ctr" fontAlgn="ctr"/>
                      <a:r>
                        <a:rPr lang="en-US" sz="1600" b="1" i="0" u="sng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Top-15 </a:t>
                      </a:r>
                      <a:r>
                        <a:rPr lang="en-US" sz="1600" b="1" i="0" u="sng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Sector (FDI inflow)</a:t>
                      </a:r>
                      <a:endParaRPr lang="en-US" sz="1600" b="1" i="0" u="sng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821">
                <a:tc gridSpan="8"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(Million US$)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7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Sr.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SECTOR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July-August</a:t>
                      </a:r>
                      <a:r>
                        <a:rPr lang="en-US" sz="16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(2018)</a:t>
                      </a:r>
                      <a:r>
                        <a:rPr lang="en-US" sz="1600" b="1" u="none" strike="noStrike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</a:t>
                      </a:r>
                      <a:r>
                        <a:rPr lang="en-US" sz="1600" b="1" u="none" strike="noStrike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4" marR="5834" marT="5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July-August (2017)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4" marR="5834" marT="5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4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Inflow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Outflow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 FDI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Inflow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Outflow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 FDI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Power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215.2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4.4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210.8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85.5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2.9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82.6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Construction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61.2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5.6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55.7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2.4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0.8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1.6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Oil &amp; Gas Explorations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30.6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30.6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14.2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14.2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Others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17.7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3.4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14.4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3.9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0.9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3.0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Financial Business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14.9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13.5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10.6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7.7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2.9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Transport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8.5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0.2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8.3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3.1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2.1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Transport Equipment(Automobiles)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8.0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8.0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6.7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6.7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Trade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5.6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5.6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4.2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4.2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Chemicals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7.0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1.8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5.2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4.3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4.3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Food Packaging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4.8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4.8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Tobacco &amp; Cigarettes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3.6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3.6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3.7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3.7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Personal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3.0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0.2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2.8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3.1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0.2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2.9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Food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0.3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Textiles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1.5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1.5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6.0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6.0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Basic Metals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1.3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0.4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/>
                        </a:rPr>
                        <a:t>  0.4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/>
                        </a:rPr>
                        <a:t>  505.9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/>
                        </a:rPr>
                        <a:t>  48.8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/>
                        </a:rPr>
                        <a:t>  457.2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/>
                        </a:rPr>
                        <a:t>  197.4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/>
                        </a:rPr>
                        <a:t>  18.0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imes New Roman"/>
                        </a:rPr>
                        <a:t>  179.4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48815"/>
              </p:ext>
            </p:extLst>
          </p:nvPr>
        </p:nvGraphicFramePr>
        <p:xfrm>
          <a:off x="136476" y="245667"/>
          <a:ext cx="8816455" cy="5403700"/>
        </p:xfrm>
        <a:graphic>
          <a:graphicData uri="http://schemas.openxmlformats.org/drawingml/2006/table">
            <a:tbl>
              <a:tblPr/>
              <a:tblGrid>
                <a:gridCol w="473124"/>
                <a:gridCol w="1390083"/>
                <a:gridCol w="666105"/>
                <a:gridCol w="666105"/>
                <a:gridCol w="659820"/>
                <a:gridCol w="640969"/>
                <a:gridCol w="801209"/>
                <a:gridCol w="666105"/>
                <a:gridCol w="741512"/>
                <a:gridCol w="744654"/>
                <a:gridCol w="659820"/>
                <a:gridCol w="706949"/>
              </a:tblGrid>
              <a:tr h="325099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FOREIGN INVESTMENT IN PAKISTAN-BYCOUNTRY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(Million US$)</a:t>
                      </a:r>
                    </a:p>
                  </a:txBody>
                  <a:tcPr marL="6896" marR="6896" marT="6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1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Sr.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Country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July-August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FY18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(P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July-August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FY17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Foreign Direct Investment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FPI*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Foreign Direct Investment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FPI*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Inflow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Outflow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Net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Inflow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Outflow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Net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896" marR="6896" marT="6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262.4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3.0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259.4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258.3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52.2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3.8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48.4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3.9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52.3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896" marR="6896" marT="6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Malaysia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110.8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110.8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110.8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896" marR="6896" marT="6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France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19.0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19.0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20.1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19.1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19.1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- 0.1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19.1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896" marR="6896" marT="6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U.A.E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18.6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18.5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- 1.8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16.6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2.6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2.5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- 2.2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896" marR="6896" marT="6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Hungary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13.3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13.3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13.3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2.5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2.5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2.5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896" marR="6896" marT="6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United States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13.6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0.4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13.1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189.4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202.5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22.8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22.5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- 15.3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7.2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896" marR="6896" marT="6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Japan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16.6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6.4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10.2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- 0.7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9.6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6.9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0.5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6.4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8.7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896" marR="6896" marT="6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Others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9.3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9.3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- 35.2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- 25.9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34.3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1.6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32.7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13.6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46.3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896" marR="6896" marT="6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United Kingdom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9.0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8.8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- 53.5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- 44.7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9.1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6.0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3.1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41.9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45.0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896" marR="6896" marT="6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Italy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7.3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7.3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7.3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5.2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5.2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5.2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I- Foreign Private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505.9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48.8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457.2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-105.7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351.4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197.4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18.0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179.4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40.9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220.3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II- Foreign Public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@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-49.6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-49.6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505.9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48.8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457.2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-155.3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301.8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197.4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18.0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179.4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40.8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220.2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 gridSpan="12">
                  <a:txBody>
                    <a:bodyPr/>
                    <a:lstStyle/>
                    <a:p>
                      <a:pPr algn="just" fontAlgn="ctr"/>
                      <a:r>
                        <a:rPr lang="en-US" sz="1400" b="1" i="0" u="none" strike="noStrike" dirty="0" smtClean="0">
                          <a:latin typeface="Times New Roman"/>
                        </a:rPr>
                        <a:t>FPI </a:t>
                      </a:r>
                      <a:r>
                        <a:rPr lang="en-US" sz="1400" b="0" i="0" u="none" strike="noStrike" baseline="0" dirty="0" smtClean="0">
                          <a:latin typeface="Times New Roman"/>
                        </a:rPr>
                        <a:t>is Foreign Portfolio Investment</a:t>
                      </a:r>
                    </a:p>
                    <a:p>
                      <a:pPr algn="just" fontAlgn="ctr"/>
                      <a:r>
                        <a:rPr lang="en-US" sz="1400" b="0" i="0" u="none" strike="noStrike" dirty="0" smtClean="0">
                          <a:latin typeface="Times New Roman"/>
                        </a:rPr>
                        <a:t>@:Net sale/Purchase of Special US $ bonds, Eurobonds, FEBC, DBC, </a:t>
                      </a:r>
                      <a:r>
                        <a:rPr lang="en-US" sz="1400" b="0" i="0" u="none" strike="noStrike" dirty="0" err="1" smtClean="0">
                          <a:latin typeface="Times New Roman"/>
                        </a:rPr>
                        <a:t>Tbills</a:t>
                      </a:r>
                      <a:r>
                        <a:rPr lang="en-US" sz="1400" b="0" i="0" u="none" strike="noStrike" dirty="0" smtClean="0">
                          <a:latin typeface="Times New Roman"/>
                        </a:rPr>
                        <a:t> and PIBs</a:t>
                      </a:r>
                    </a:p>
                    <a:p>
                      <a:pPr algn="just" fontAlgn="ctr"/>
                      <a:r>
                        <a:rPr lang="en-US" sz="1400" b="0" i="0" u="none" strike="noStrike" dirty="0" smtClean="0">
                          <a:latin typeface="Times New Roman"/>
                        </a:rPr>
                        <a:t>P:</a:t>
                      </a:r>
                      <a:r>
                        <a:rPr lang="en-US" sz="1400" b="0" i="0" u="none" strike="noStrike" baseline="0" dirty="0" smtClean="0">
                          <a:latin typeface="Times New Roman"/>
                        </a:rPr>
                        <a:t>provisionaldata</a:t>
                      </a:r>
                    </a:p>
                    <a:p>
                      <a:pPr algn="just" fontAlgn="ctr"/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Others</a:t>
                      </a:r>
                      <a:r>
                        <a:rPr lang="en-US" sz="1400" b="0" i="0" u="none" strike="noStrike" baseline="0" dirty="0" smtClean="0">
                          <a:latin typeface="Times New Roman"/>
                        </a:rPr>
                        <a:t>: include IFIs</a:t>
                      </a:r>
                      <a:endParaRPr lang="en-US" sz="1400" b="0" i="0" u="none" strike="noStrike" dirty="0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1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just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Highlights: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Overall Pakistan’s exports during first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months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fiscal year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2017-18 increased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12%.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major sectors, Textiles, Agro &amp;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Food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Engineering goods and other Manufacturing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showed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growths. Though export of some of the items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substantially.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Export of Agro &amp; Food sector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32%,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while total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value was US$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126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million. Textile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Garments sector showed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growth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a total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US$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119.5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million.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Mineral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&amp; Metal Sector showed positive growth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114.7%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which exports during the period were US$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40.5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million, against last year exports of US$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18.8 million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over the same period 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Engineering Goods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showed positive growth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20.7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% for which exports during the period were US$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400.7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million, against last year exports of US$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332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million over the same period .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620576"/>
              </p:ext>
            </p:extLst>
          </p:nvPr>
        </p:nvGraphicFramePr>
        <p:xfrm>
          <a:off x="152399" y="20472"/>
          <a:ext cx="8954070" cy="6038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405"/>
                <a:gridCol w="374240"/>
                <a:gridCol w="401963"/>
                <a:gridCol w="2203866"/>
                <a:gridCol w="1178168"/>
                <a:gridCol w="984116"/>
                <a:gridCol w="1081142"/>
                <a:gridCol w="1122723"/>
                <a:gridCol w="1150447"/>
              </a:tblGrid>
              <a:tr h="16205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50" b="1" u="sng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COUNTRY-WISE WORKERS 'REMITTANCES</a:t>
                      </a:r>
                      <a:endParaRPr lang="en-US" sz="115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 in US$ million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(Provisional)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373">
                <a:tc rowSpan="3" gridSpan="4">
                  <a:txBody>
                    <a:bodyPr/>
                    <a:lstStyle/>
                    <a:p>
                      <a:pPr algn="l" fontAlgn="ctr"/>
                      <a:r>
                        <a:rPr lang="en-US" sz="11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Item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August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July-August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373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Amount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%growth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892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1.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USA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260.34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223.70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454.04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393.38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15.42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U.K.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192.64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448.32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336.25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33.33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3.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Saudi Arabia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511.28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507.26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920.12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885.95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3.86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8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4.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UAE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440.38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401.18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775.01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694.90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Dubai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337.64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244.52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578.29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441.16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31.08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Abu Dhabi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96.43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151.34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185.09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244.58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-24.32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Sharjah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5.87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10.98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7.75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Other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0.65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1.41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-53.90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5.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Other GCC Countries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230.22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222.57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422.24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392.18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Bahrain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41.51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36.16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72.37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63.10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Kuwait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82.50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75.30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144.40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134.15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Qatar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32.77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38.75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78.63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65.09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20.80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Oman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73.44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72.36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126.84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129.84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-2.31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6.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EU Countries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62.75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43.50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114.83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79.24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44.91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Germany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12.62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8.66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22.68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15.82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43.36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France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9.09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8.30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9.52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Netherland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1.00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0.82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21.95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Spain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3.95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21.55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7.95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171.07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Italy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10.54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5.85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18.58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10.93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69.99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Greece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5.09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3.64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39.84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Sweden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3.64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2.94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23.81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Denmark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2.50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2.17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15.21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Ireland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15.04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14.94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28.65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25.30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13.24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Belgium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2.05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1.37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49.64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7.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Norway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3.82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9.01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7.02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8.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Switzerland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5.67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3.78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50.00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9.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Australia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23.64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18.82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43.31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32.44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33.51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Canada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20.32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16.72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36.53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29.81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Japan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2.96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2.66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11.28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61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Other Countries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146.81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126.79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264.09 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231.41 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14.12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41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1,954.46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1,760.84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3,496.13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3,089.02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13.18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5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1143000" y="2819400"/>
            <a:ext cx="69444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>
                <a:latin typeface="Georgia" pitchFamily="18" charset="0"/>
              </a:rPr>
              <a:t>  </a:t>
            </a:r>
            <a:r>
              <a:rPr lang="en-US" sz="54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THANK</a:t>
            </a:r>
            <a:r>
              <a:rPr lang="en-US" sz="5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54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YOU</a:t>
            </a:r>
            <a:endParaRPr lang="en-US" sz="5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50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05342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Main items for which export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DECREASED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Cotton Fabric,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Cotton Yarn, Towel, Fruits, Meat, Raw Cotton, Spices, Sports Goods, Cement, Furniture, Handicraft, Leather etc.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Main items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which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export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Knitwear, Readymade Garment, Bed ware, Rice, Sugar, Molasses, Tobacco, Wheat, Petroleum Group, Cutler, Leather gloves, Leather Garments etc.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en-US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 previous  slide</a:t>
            </a:r>
            <a:endParaRPr lang="en-US" sz="2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2889250" y="9096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2895600" y="1179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895600" y="1179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Line 486"/>
          <p:cNvSpPr>
            <a:spLocks noChangeShapeType="1"/>
          </p:cNvSpPr>
          <p:nvPr/>
        </p:nvSpPr>
        <p:spPr bwMode="auto">
          <a:xfrm>
            <a:off x="2743200" y="1252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699582"/>
              </p:ext>
            </p:extLst>
          </p:nvPr>
        </p:nvGraphicFramePr>
        <p:xfrm>
          <a:off x="31845" y="20472"/>
          <a:ext cx="8883554" cy="6532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801"/>
                <a:gridCol w="821014"/>
                <a:gridCol w="834317"/>
                <a:gridCol w="834317"/>
                <a:gridCol w="934411"/>
                <a:gridCol w="934411"/>
                <a:gridCol w="859025"/>
                <a:gridCol w="859025"/>
                <a:gridCol w="846987"/>
                <a:gridCol w="810246"/>
              </a:tblGrid>
              <a:tr h="826548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Pakistan’s  Trade  Performance  [Million  USD</a:t>
                      </a:r>
                      <a:r>
                        <a:rPr lang="en-US" sz="2400" b="1" dirty="0">
                          <a:effectLst/>
                        </a:rPr>
                        <a:t>]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252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JULY–AUGUST  PERIOD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25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Exports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Imports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Balance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2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2017-18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2016-17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%Growth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2017-18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2016-17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%Growth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2017-18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2016-17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%</a:t>
                      </a:r>
                      <a:r>
                        <a:rPr lang="en-US" sz="1200" b="1" baseline="0" dirty="0" smtClean="0">
                          <a:effectLst/>
                        </a:rPr>
                        <a:t> change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62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July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62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August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1,866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1,653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12.85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dirty="0" smtClean="0"/>
                        <a:t>4,952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dirty="0" smtClean="0"/>
                        <a:t>4,303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dirty="0" smtClean="0"/>
                        <a:t>15.08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dirty="0" smtClean="0"/>
                        <a:t>-3,086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dirty="0" smtClean="0"/>
                        <a:t>-2,650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dirty="0" smtClean="0"/>
                        <a:t>16.45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62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Jul–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</a:rPr>
                        <a:t>August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3,497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3,128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11.80</a:t>
                      </a:r>
                      <a:endParaRPr lang="en-US" sz="12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9,787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7,839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dirty="0" smtClean="0"/>
                        <a:t>24.85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(6,290)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(4,711)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smtClean="0"/>
                        <a:t>33.52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6252">
                <a:tc gridSpan="10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Values  in  US$  Million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252">
                <a:tc gridSpan="10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Source:  Pakistan  Bureau  of  Statistics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0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779488"/>
              </p:ext>
            </p:extLst>
          </p:nvPr>
        </p:nvGraphicFramePr>
        <p:xfrm>
          <a:off x="228600" y="228600"/>
          <a:ext cx="8686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46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5238750" y="-1158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7067550" y="-1158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610100" y="-1235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438900" y="-1235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610100" y="-1235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38900" y="-1235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610100" y="-1235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438900" y="-1235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3835400" y="2403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3244850" y="2124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524"/>
          <p:cNvSpPr>
            <a:spLocks noChangeShapeType="1"/>
          </p:cNvSpPr>
          <p:nvPr/>
        </p:nvSpPr>
        <p:spPr bwMode="auto">
          <a:xfrm>
            <a:off x="4184650" y="199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511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047530"/>
              </p:ext>
            </p:extLst>
          </p:nvPr>
        </p:nvGraphicFramePr>
        <p:xfrm>
          <a:off x="152400" y="153988"/>
          <a:ext cx="8882420" cy="6622594"/>
        </p:xfrm>
        <a:graphic>
          <a:graphicData uri="http://schemas.openxmlformats.org/drawingml/2006/table">
            <a:tbl>
              <a:tblPr/>
              <a:tblGrid>
                <a:gridCol w="513859"/>
                <a:gridCol w="3156562"/>
                <a:gridCol w="901579"/>
                <a:gridCol w="914400"/>
                <a:gridCol w="762000"/>
                <a:gridCol w="914400"/>
                <a:gridCol w="990600"/>
                <a:gridCol w="729020"/>
              </a:tblGrid>
              <a:tr h="604791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Division-wise Export Analysis (JULY-AUGUST 2017-18 and 2016-17: Value in US $ million)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25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O M M O D I T Y    S E C T O R S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AUGUST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JULY-AUGUST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756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GRAND TOTAL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1,866</a:t>
                      </a:r>
                      <a:endParaRPr lang="en-US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1,653</a:t>
                      </a:r>
                      <a:endParaRPr lang="en-US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12.85</a:t>
                      </a:r>
                    </a:p>
                    <a:p>
                      <a:pPr algn="r" fontAlgn="b"/>
                      <a:endParaRPr lang="en-US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3,497</a:t>
                      </a:r>
                      <a:endParaRPr lang="en-US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3,128</a:t>
                      </a:r>
                      <a:endParaRPr lang="en-US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369</a:t>
                      </a:r>
                      <a:endParaRPr lang="en-US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5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TEXTILE &amp; GARMENTS CATEGORY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1,172.48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1,080.10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2,179.12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2,059.52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8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AGRO &amp; FOOD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269.98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209.53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523.79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397.65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8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MINERAL &amp; METAL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8.44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11.81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(28.49)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40.51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18.87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8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ENGINEERING GOODS &amp; OTHER MANFURES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212.99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177.90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400.77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331.95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80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 SECTORS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201.63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174.13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352.37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320.23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6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07473705"/>
              </p:ext>
            </p:extLst>
          </p:nvPr>
        </p:nvGraphicFramePr>
        <p:xfrm>
          <a:off x="327547" y="341194"/>
          <a:ext cx="8529850" cy="616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444479"/>
              </p:ext>
            </p:extLst>
          </p:nvPr>
        </p:nvGraphicFramePr>
        <p:xfrm>
          <a:off x="304800" y="228600"/>
          <a:ext cx="86106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30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501650"/>
              </p:ext>
            </p:extLst>
          </p:nvPr>
        </p:nvGraphicFramePr>
        <p:xfrm>
          <a:off x="54595" y="54601"/>
          <a:ext cx="8937008" cy="6651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1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9525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July-August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TEXTILE &amp; CLOTHING ETC.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    1,172,477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    1,080,104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8.55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    2,179,116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    2,059,522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5.81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RAW COTTON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4,521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4,103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10.19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5,252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    6,024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(12.82)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7,711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6,922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11.40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8,697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  10,197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(14.71)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1,705.60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1,687.06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1,655.94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1,692.73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(2.17)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COTTON CARDED OR COMBED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Qty.000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(100.00)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       164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(100.00)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(100.00)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       174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(100.00)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(100.00)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      1.06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(100.00)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YARN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      105,253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      119,896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(12.21)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      215,359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      224,097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(3.90)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COTTON YARN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Qty.000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38,303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40,773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(6.06)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80,622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  77,097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4.57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101,388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116,574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(13.03)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210,413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219,140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(3.98)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2.65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2.86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(7.42)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      2.84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(8.18)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YARN OTHER THAN COTTON YARN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    3,865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3,322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16.35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4,946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    4,957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(0.22)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COTTON FABRICS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Qty. 000 Sq.M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160,573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195,370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(17.81)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299,031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364,694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(18.00)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189,074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205,440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(7.97)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349,302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379,079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(7.86)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A.U.P.  per Sq.M.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11.98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      1.04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12.38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2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4521</Words>
  <Application>Microsoft Office PowerPoint</Application>
  <PresentationFormat>On-screen Show (4:3)</PresentationFormat>
  <Paragraphs>2451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 Pakistan’s  Trade  Statistics</vt:lpstr>
      <vt:lpstr>PowerPoint Presentation</vt:lpstr>
      <vt:lpstr>Highlights:</vt:lpstr>
      <vt:lpstr>From  previous 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Pakistan’s Trade Statistics</dc:title>
  <dc:creator>user1</dc:creator>
  <cp:lastModifiedBy>user1</cp:lastModifiedBy>
  <cp:revision>79</cp:revision>
  <cp:lastPrinted>2017-10-05T10:40:41Z</cp:lastPrinted>
  <dcterms:created xsi:type="dcterms:W3CDTF">2017-10-04T10:15:14Z</dcterms:created>
  <dcterms:modified xsi:type="dcterms:W3CDTF">2017-10-05T11:33:53Z</dcterms:modified>
</cp:coreProperties>
</file>