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0"/>
  </p:handoutMasterIdLst>
  <p:sldIdLst>
    <p:sldId id="277" r:id="rId2"/>
    <p:sldId id="351" r:id="rId3"/>
    <p:sldId id="353" r:id="rId4"/>
    <p:sldId id="268" r:id="rId5"/>
    <p:sldId id="350" r:id="rId6"/>
    <p:sldId id="269" r:id="rId7"/>
    <p:sldId id="343" r:id="rId8"/>
    <p:sldId id="345" r:id="rId9"/>
    <p:sldId id="354" r:id="rId10"/>
    <p:sldId id="356" r:id="rId11"/>
    <p:sldId id="355" r:id="rId12"/>
    <p:sldId id="358" r:id="rId13"/>
    <p:sldId id="357" r:id="rId14"/>
    <p:sldId id="359" r:id="rId15"/>
    <p:sldId id="360" r:id="rId16"/>
    <p:sldId id="361" r:id="rId17"/>
    <p:sldId id="362" r:id="rId18"/>
    <p:sldId id="363" r:id="rId19"/>
    <p:sldId id="333" r:id="rId20"/>
    <p:sldId id="344" r:id="rId21"/>
    <p:sldId id="259" r:id="rId22"/>
    <p:sldId id="260" r:id="rId23"/>
    <p:sldId id="263" r:id="rId24"/>
    <p:sldId id="262" r:id="rId25"/>
    <p:sldId id="261" r:id="rId26"/>
    <p:sldId id="337" r:id="rId27"/>
    <p:sldId id="366" r:id="rId28"/>
    <p:sldId id="276" r:id="rId29"/>
  </p:sldIdLst>
  <p:sldSz cx="9144000" cy="6858000" type="screen4x3"/>
  <p:notesSz cx="6954838" cy="93091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99FF"/>
    <a:srgbClr val="990000"/>
    <a:srgbClr val="99CCFF"/>
    <a:srgbClr val="000000"/>
    <a:srgbClr val="008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9" autoAdjust="0"/>
    <p:restoredTop sz="94709" autoAdjust="0"/>
  </p:normalViewPr>
  <p:slideViewPr>
    <p:cSldViewPr>
      <p:cViewPr>
        <p:scale>
          <a:sx n="70" d="100"/>
          <a:sy n="70" d="100"/>
        </p:scale>
        <p:origin x="-1836"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2"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2"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Sheet1!$F$10</c:f>
              <c:strCache>
                <c:ptCount val="1"/>
                <c:pt idx="0">
                  <c:v>export</c:v>
                </c:pt>
              </c:strCache>
            </c:strRef>
          </c:tx>
          <c:invertIfNegative val="0"/>
          <c:cat>
            <c:numRef>
              <c:f>Sheet1!$G$9:$H$9</c:f>
              <c:numCache>
                <c:formatCode>General</c:formatCode>
                <c:ptCount val="2"/>
                <c:pt idx="0">
                  <c:v>2017</c:v>
                </c:pt>
                <c:pt idx="1">
                  <c:v>2016</c:v>
                </c:pt>
              </c:numCache>
            </c:numRef>
          </c:cat>
          <c:val>
            <c:numRef>
              <c:f>Sheet1!$G$10:$H$10</c:f>
              <c:numCache>
                <c:formatCode>#,##0</c:formatCode>
                <c:ptCount val="2"/>
                <c:pt idx="0">
                  <c:v>1631</c:v>
                </c:pt>
                <c:pt idx="1">
                  <c:v>1475</c:v>
                </c:pt>
              </c:numCache>
            </c:numRef>
          </c:val>
        </c:ser>
        <c:ser>
          <c:idx val="1"/>
          <c:order val="1"/>
          <c:tx>
            <c:strRef>
              <c:f>Sheet1!$F$11</c:f>
              <c:strCache>
                <c:ptCount val="1"/>
                <c:pt idx="0">
                  <c:v>import</c:v>
                </c:pt>
              </c:strCache>
            </c:strRef>
          </c:tx>
          <c:invertIfNegative val="0"/>
          <c:cat>
            <c:numRef>
              <c:f>Sheet1!$G$9:$H$9</c:f>
              <c:numCache>
                <c:formatCode>General</c:formatCode>
                <c:ptCount val="2"/>
                <c:pt idx="0">
                  <c:v>2017</c:v>
                </c:pt>
                <c:pt idx="1">
                  <c:v>2016</c:v>
                </c:pt>
              </c:numCache>
            </c:numRef>
          </c:cat>
          <c:val>
            <c:numRef>
              <c:f>Sheet1!$G$11:$H$11</c:f>
              <c:numCache>
                <c:formatCode>#,##0</c:formatCode>
                <c:ptCount val="2"/>
                <c:pt idx="0">
                  <c:v>4835</c:v>
                </c:pt>
                <c:pt idx="1">
                  <c:v>3536</c:v>
                </c:pt>
              </c:numCache>
            </c:numRef>
          </c:val>
        </c:ser>
        <c:dLbls>
          <c:showLegendKey val="0"/>
          <c:showVal val="1"/>
          <c:showCatName val="0"/>
          <c:showSerName val="0"/>
          <c:showPercent val="0"/>
          <c:showBubbleSize val="0"/>
        </c:dLbls>
        <c:gapWidth val="75"/>
        <c:axId val="65321600"/>
        <c:axId val="65900928"/>
      </c:barChart>
      <c:catAx>
        <c:axId val="65321600"/>
        <c:scaling>
          <c:orientation val="minMax"/>
        </c:scaling>
        <c:delete val="0"/>
        <c:axPos val="b"/>
        <c:numFmt formatCode="General" sourceLinked="1"/>
        <c:majorTickMark val="none"/>
        <c:minorTickMark val="none"/>
        <c:tickLblPos val="nextTo"/>
        <c:crossAx val="65900928"/>
        <c:crosses val="autoZero"/>
        <c:auto val="1"/>
        <c:lblAlgn val="ctr"/>
        <c:lblOffset val="100"/>
        <c:noMultiLvlLbl val="0"/>
      </c:catAx>
      <c:valAx>
        <c:axId val="65900928"/>
        <c:scaling>
          <c:orientation val="minMax"/>
        </c:scaling>
        <c:delete val="0"/>
        <c:axPos val="l"/>
        <c:numFmt formatCode="#,##0" sourceLinked="1"/>
        <c:majorTickMark val="none"/>
        <c:minorTickMark val="none"/>
        <c:tickLblPos val="nextTo"/>
        <c:crossAx val="65321600"/>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a:pPr>
            <a:r>
              <a:rPr lang="en-US" dirty="0" smtClean="0"/>
              <a:t> EXPORT COMPOSITION JULY 2017 </a:t>
            </a:r>
            <a:endParaRPr lang="en-US" dirty="0"/>
          </a:p>
        </c:rich>
      </c:tx>
      <c:layout/>
      <c:overlay val="0"/>
    </c:title>
    <c:autoTitleDeleted val="0"/>
    <c:plotArea>
      <c:layout/>
      <c:pieChart>
        <c:varyColors val="1"/>
        <c:ser>
          <c:idx val="0"/>
          <c:order val="0"/>
          <c:dPt>
            <c:idx val="0"/>
            <c:bubble3D val="0"/>
            <c:spPr>
              <a:solidFill>
                <a:srgbClr val="99FF99"/>
              </a:solidFill>
            </c:spPr>
          </c:dPt>
          <c:dPt>
            <c:idx val="1"/>
            <c:bubble3D val="0"/>
            <c:spPr>
              <a:solidFill>
                <a:srgbClr val="FF99FF"/>
              </a:solidFill>
            </c:spPr>
          </c:dPt>
          <c:dPt>
            <c:idx val="3"/>
            <c:bubble3D val="0"/>
            <c:spPr>
              <a:solidFill>
                <a:srgbClr val="FFFF00"/>
              </a:solidFill>
            </c:spPr>
          </c:dPt>
          <c:dPt>
            <c:idx val="4"/>
            <c:bubble3D val="0"/>
            <c:spPr>
              <a:solidFill>
                <a:schemeClr val="accent1">
                  <a:lumMod val="40000"/>
                  <a:lumOff val="60000"/>
                </a:schemeClr>
              </a:solidFill>
            </c:spPr>
          </c:dPt>
          <c:dLbls>
            <c:txPr>
              <a:bodyPr/>
              <a:lstStyle/>
              <a:p>
                <a:pPr>
                  <a:defRPr b="1"/>
                </a:pPr>
                <a:endParaRPr lang="en-US"/>
              </a:p>
            </c:txPr>
            <c:showLegendKey val="0"/>
            <c:showVal val="0"/>
            <c:showCatName val="1"/>
            <c:showSerName val="0"/>
            <c:showPercent val="1"/>
            <c:showBubbleSize val="0"/>
            <c:showLeaderLines val="1"/>
          </c:dLbls>
          <c:cat>
            <c:strRef>
              <c:f>Sheet1!$G$4:$G$8</c:f>
              <c:strCache>
                <c:ptCount val="5"/>
                <c:pt idx="0">
                  <c:v>TEXTILE &amp; GARMENTS CATEGORY </c:v>
                </c:pt>
                <c:pt idx="1">
                  <c:v>AGRO &amp; FOOD </c:v>
                </c:pt>
                <c:pt idx="2">
                  <c:v>MINERAL &amp; METAL </c:v>
                </c:pt>
                <c:pt idx="3">
                  <c:v>ENGINEERING GOODS &amp; OTHER MANFURES </c:v>
                </c:pt>
                <c:pt idx="4">
                  <c:v>OTHER SECTORS </c:v>
                </c:pt>
              </c:strCache>
            </c:strRef>
          </c:cat>
          <c:val>
            <c:numRef>
              <c:f>Sheet1!$H$4:$H$8</c:f>
              <c:numCache>
                <c:formatCode>#,##0</c:formatCode>
                <c:ptCount val="5"/>
                <c:pt idx="0">
                  <c:v>1006639</c:v>
                </c:pt>
                <c:pt idx="1">
                  <c:v>253810</c:v>
                </c:pt>
                <c:pt idx="2">
                  <c:v>32070</c:v>
                </c:pt>
                <c:pt idx="3">
                  <c:v>187773</c:v>
                </c:pt>
                <c:pt idx="4">
                  <c:v>150745</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prstClr val="black"/>
                </a:solidFill>
                <a:latin typeface="+mn-lt"/>
                <a:ea typeface="+mn-ea"/>
                <a:cs typeface="+mn-cs"/>
              </a:defRPr>
            </a:pPr>
            <a:r>
              <a:rPr lang="en-US" sz="1800" b="1" i="0" baseline="0" dirty="0" smtClean="0">
                <a:effectLst/>
              </a:rPr>
              <a:t>SBP Export Receipt July 2017</a:t>
            </a:r>
            <a:br>
              <a:rPr lang="en-US" sz="1800" b="1" i="0" baseline="0" dirty="0" smtClean="0">
                <a:effectLst/>
              </a:rPr>
            </a:br>
            <a:r>
              <a:rPr lang="en-US" sz="1800" b="1" i="0" baseline="0" dirty="0" smtClean="0">
                <a:effectLst/>
              </a:rPr>
              <a:t>Total Receipts US$ 1, 681 million</a:t>
            </a:r>
            <a:endParaRPr lang="en-US"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prstClr val="black"/>
                </a:solidFill>
                <a:latin typeface="+mn-lt"/>
                <a:ea typeface="+mn-ea"/>
                <a:cs typeface="+mn-cs"/>
              </a:defRPr>
            </a:pPr>
            <a:endParaRPr lang="en-US" dirty="0"/>
          </a:p>
        </c:rich>
      </c:tx>
      <c:layout/>
      <c:overlay val="0"/>
    </c:title>
    <c:autoTitleDeleted val="0"/>
    <c:plotArea>
      <c:layout/>
      <c:pieChart>
        <c:varyColors val="1"/>
        <c:ser>
          <c:idx val="0"/>
          <c:order val="0"/>
          <c:dPt>
            <c:idx val="0"/>
            <c:bubble3D val="0"/>
            <c:spPr>
              <a:solidFill>
                <a:schemeClr val="accent1">
                  <a:lumMod val="20000"/>
                  <a:lumOff val="80000"/>
                </a:schemeClr>
              </a:solidFill>
            </c:spPr>
          </c:dPt>
          <c:dPt>
            <c:idx val="2"/>
            <c:bubble3D val="0"/>
            <c:spPr>
              <a:solidFill>
                <a:srgbClr val="99FF99"/>
              </a:solidFill>
            </c:spPr>
          </c:dPt>
          <c:dPt>
            <c:idx val="3"/>
            <c:bubble3D val="0"/>
            <c:spPr>
              <a:solidFill>
                <a:srgbClr val="FFFF00"/>
              </a:solidFill>
            </c:spPr>
          </c:dPt>
          <c:dLbls>
            <c:txPr>
              <a:bodyPr/>
              <a:lstStyle/>
              <a:p>
                <a:pPr>
                  <a:defRPr sz="1400" b="1"/>
                </a:pPr>
                <a:endParaRPr lang="en-US"/>
              </a:p>
            </c:txPr>
            <c:showLegendKey val="0"/>
            <c:showVal val="0"/>
            <c:showCatName val="1"/>
            <c:showSerName val="0"/>
            <c:showPercent val="1"/>
            <c:showBubbleSize val="0"/>
            <c:showLeaderLines val="1"/>
          </c:dLbls>
          <c:cat>
            <c:strRef>
              <c:f>Sheet1!$A$7:$A$11</c:f>
              <c:strCache>
                <c:ptCount val="5"/>
                <c:pt idx="0">
                  <c:v>Asia</c:v>
                </c:pt>
                <c:pt idx="1">
                  <c:v>Europe</c:v>
                </c:pt>
                <c:pt idx="2">
                  <c:v>Americas</c:v>
                </c:pt>
                <c:pt idx="3">
                  <c:v>Africa</c:v>
                </c:pt>
                <c:pt idx="4">
                  <c:v>Oceania</c:v>
                </c:pt>
              </c:strCache>
            </c:strRef>
          </c:cat>
          <c:val>
            <c:numRef>
              <c:f>Sheet1!$B$7:$B$11</c:f>
              <c:numCache>
                <c:formatCode>#,##0</c:formatCode>
                <c:ptCount val="5"/>
                <c:pt idx="0">
                  <c:v>623638</c:v>
                </c:pt>
                <c:pt idx="1">
                  <c:v>623936</c:v>
                </c:pt>
                <c:pt idx="2">
                  <c:v>336487</c:v>
                </c:pt>
                <c:pt idx="3">
                  <c:v>87759</c:v>
                </c:pt>
                <c:pt idx="4">
                  <c:v>22650</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6" tIns="46468" rIns="92936" bIns="46468"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5455"/>
          </a:xfrm>
          <a:prstGeom prst="rect">
            <a:avLst/>
          </a:prstGeom>
        </p:spPr>
        <p:txBody>
          <a:bodyPr vert="horz" lIns="92936" tIns="46468" rIns="92936" bIns="46468" rtlCol="0"/>
          <a:lstStyle>
            <a:lvl1pPr algn="r">
              <a:defRPr sz="1200"/>
            </a:lvl1pPr>
          </a:lstStyle>
          <a:p>
            <a:fld id="{5D0A1149-CE4E-43A3-A256-B4CB215819E5}" type="datetimeFigureOut">
              <a:rPr lang="en-US" smtClean="0"/>
              <a:pPr/>
              <a:t>10/5/2017</a:t>
            </a:fld>
            <a:endParaRPr lang="en-US"/>
          </a:p>
        </p:txBody>
      </p:sp>
      <p:sp>
        <p:nvSpPr>
          <p:cNvPr id="4" name="Footer Placeholder 3"/>
          <p:cNvSpPr>
            <a:spLocks noGrp="1"/>
          </p:cNvSpPr>
          <p:nvPr>
            <p:ph type="ftr" sz="quarter" idx="2"/>
          </p:nvPr>
        </p:nvSpPr>
        <p:spPr>
          <a:xfrm>
            <a:off x="0" y="8842029"/>
            <a:ext cx="3013763" cy="465455"/>
          </a:xfrm>
          <a:prstGeom prst="rect">
            <a:avLst/>
          </a:prstGeom>
        </p:spPr>
        <p:txBody>
          <a:bodyPr vert="horz" lIns="92936" tIns="46468" rIns="92936" bIns="46468"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6" tIns="46468" rIns="92936" bIns="46468" rtlCol="0" anchor="b"/>
          <a:lstStyle>
            <a:lvl1pPr algn="r">
              <a:defRPr sz="1200"/>
            </a:lvl1pPr>
          </a:lstStyle>
          <a:p>
            <a:fld id="{92A760E1-66C4-4054-AD8F-09539E75D724}" type="slidenum">
              <a:rPr lang="en-US" smtClean="0"/>
              <a:pPr/>
              <a:t>‹#›</a:t>
            </a:fld>
            <a:endParaRPr lang="en-US"/>
          </a:p>
        </p:txBody>
      </p:sp>
    </p:spTree>
    <p:extLst>
      <p:ext uri="{BB962C8B-B14F-4D97-AF65-F5344CB8AC3E}">
        <p14:creationId xmlns:p14="http://schemas.microsoft.com/office/powerpoint/2010/main" val="267239404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CE60EC1-947F-4DFB-8E8B-CCE337944B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A5B8C9B-A036-45E7-B8C5-2C6D403B30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15353A-0F0F-47DE-9A1C-F0902ADEE2F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F492CA1-220E-46AD-9692-85F344E97BD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7F76DAE-E84D-4BBE-BCF5-17DD5D372D9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CA8B3DC-22A5-4EAC-BC5A-1FD59B9DD2E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22B7ED5-F57E-4FB4-B878-D20DCAAB6FF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F42AA46-2C8F-4CDC-AC3C-B1E993E3D45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5B39E97-4812-4445-A23F-844FC977864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7C710F3-E084-4AB6-A462-BFFE49083BE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39FE42B-EA7D-4AF9-89F6-B28DDCDE3A3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838ACF4-9D4B-4FAC-AE5D-01461CA04D6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4BABE733-3BB4-4A40-AFFA-3EFF41707C5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itle 1"/>
          <p:cNvSpPr>
            <a:spLocks noGrp="1"/>
          </p:cNvSpPr>
          <p:nvPr>
            <p:ph type="ctrTitle" idx="4294967295"/>
          </p:nvPr>
        </p:nvSpPr>
        <p:spPr>
          <a:xfrm>
            <a:off x="685800" y="533400"/>
            <a:ext cx="7772400" cy="1752600"/>
          </a:xfrm>
        </p:spPr>
        <p:txBody>
          <a:bodyPr/>
          <a:lstStyle/>
          <a:p>
            <a:pPr eaLnBrk="1" hangingPunct="1">
              <a:defRPr/>
            </a:pPr>
            <a:r>
              <a:rPr lang="en-US" sz="4500" dirty="0" smtClean="0">
                <a:effectLst>
                  <a:outerShdw blurRad="38100" dist="38100" dir="2700000" algn="tl">
                    <a:srgbClr val="C0C0C0"/>
                  </a:outerShdw>
                </a:effectLst>
              </a:rPr>
              <a:t>Pakistan’s Trade Statistics</a:t>
            </a:r>
          </a:p>
        </p:txBody>
      </p:sp>
      <p:sp>
        <p:nvSpPr>
          <p:cNvPr id="2051" name="Subtitle 2"/>
          <p:cNvSpPr>
            <a:spLocks noGrp="1"/>
          </p:cNvSpPr>
          <p:nvPr>
            <p:ph type="subTitle" idx="4294967295"/>
          </p:nvPr>
        </p:nvSpPr>
        <p:spPr>
          <a:xfrm>
            <a:off x="1219200" y="2209800"/>
            <a:ext cx="6553200" cy="4191000"/>
          </a:xfrm>
        </p:spPr>
        <p:txBody>
          <a:bodyPr tIns="0"/>
          <a:lstStyle/>
          <a:p>
            <a:pPr marL="26988" indent="0" eaLnBrk="1" hangingPunct="1">
              <a:lnSpc>
                <a:spcPct val="90000"/>
              </a:lnSpc>
              <a:buFontTx/>
              <a:buNone/>
            </a:pPr>
            <a:endParaRPr lang="en-US" sz="1200" b="1" dirty="0" smtClean="0">
              <a:solidFill>
                <a:srgbClr val="320E04"/>
              </a:solidFill>
            </a:endParaRPr>
          </a:p>
          <a:p>
            <a:pPr marL="26988" indent="0" algn="ctr" eaLnBrk="1" hangingPunct="1">
              <a:lnSpc>
                <a:spcPct val="90000"/>
              </a:lnSpc>
              <a:buFontTx/>
              <a:buNone/>
            </a:pPr>
            <a:r>
              <a:rPr lang="en-US" sz="4400" b="1" dirty="0" smtClean="0">
                <a:solidFill>
                  <a:srgbClr val="320E04"/>
                </a:solidFill>
              </a:rPr>
              <a:t>Monthly Review </a:t>
            </a:r>
          </a:p>
          <a:p>
            <a:pPr marL="26988" indent="0" algn="ctr" eaLnBrk="1" hangingPunct="1">
              <a:lnSpc>
                <a:spcPct val="90000"/>
              </a:lnSpc>
              <a:buFontTx/>
              <a:buNone/>
            </a:pPr>
            <a:r>
              <a:rPr lang="en-US" sz="2800" dirty="0" smtClean="0">
                <a:solidFill>
                  <a:srgbClr val="320E04"/>
                </a:solidFill>
              </a:rPr>
              <a:t>(July 2017-18)</a:t>
            </a:r>
          </a:p>
          <a:p>
            <a:pPr marL="26988" indent="0" algn="ctr" eaLnBrk="1" hangingPunct="1">
              <a:lnSpc>
                <a:spcPct val="90000"/>
              </a:lnSpc>
              <a:buFontTx/>
              <a:buNone/>
            </a:pPr>
            <a:endParaRPr lang="en-US" sz="2800" dirty="0" smtClean="0">
              <a:solidFill>
                <a:srgbClr val="320E04"/>
              </a:solidFill>
            </a:endParaRPr>
          </a:p>
          <a:p>
            <a:pPr marL="26988" indent="0" algn="ctr" eaLnBrk="1" hangingPunct="1">
              <a:lnSpc>
                <a:spcPct val="90000"/>
              </a:lnSpc>
              <a:buFontTx/>
              <a:buNone/>
            </a:pPr>
            <a:r>
              <a:rPr lang="en-US" sz="2800" dirty="0" smtClean="0">
                <a:solidFill>
                  <a:srgbClr val="320E04"/>
                </a:solidFill>
              </a:rPr>
              <a:t>By</a:t>
            </a:r>
          </a:p>
          <a:p>
            <a:pPr marL="26988" indent="0" algn="ctr" eaLnBrk="1" hangingPunct="1">
              <a:lnSpc>
                <a:spcPct val="90000"/>
              </a:lnSpc>
              <a:buFontTx/>
              <a:buNone/>
            </a:pPr>
            <a:r>
              <a:rPr lang="en-US" sz="2800" b="1" dirty="0" err="1" smtClean="0">
                <a:solidFill>
                  <a:srgbClr val="320E04"/>
                </a:solidFill>
              </a:rPr>
              <a:t>Afshan</a:t>
            </a:r>
            <a:r>
              <a:rPr lang="en-US" sz="2800" b="1" dirty="0" smtClean="0">
                <a:solidFill>
                  <a:srgbClr val="320E04"/>
                </a:solidFill>
              </a:rPr>
              <a:t> </a:t>
            </a:r>
            <a:r>
              <a:rPr lang="en-US" sz="2800" b="1" dirty="0" err="1" smtClean="0">
                <a:solidFill>
                  <a:srgbClr val="320E04"/>
                </a:solidFill>
              </a:rPr>
              <a:t>Uroos</a:t>
            </a:r>
            <a:endParaRPr lang="en-US" sz="2800" b="1" dirty="0" smtClean="0">
              <a:solidFill>
                <a:srgbClr val="320E04"/>
              </a:solidFill>
            </a:endParaRPr>
          </a:p>
          <a:p>
            <a:pPr marL="26988" indent="0" algn="ctr" eaLnBrk="1" hangingPunct="1">
              <a:lnSpc>
                <a:spcPct val="90000"/>
              </a:lnSpc>
              <a:buFontTx/>
              <a:buNone/>
            </a:pPr>
            <a:r>
              <a:rPr lang="en-US" sz="1800" dirty="0" smtClean="0">
                <a:solidFill>
                  <a:srgbClr val="320E04"/>
                </a:solidFill>
              </a:rPr>
              <a:t>STRATEGIC POLICY REVIEW DIVISION</a:t>
            </a:r>
          </a:p>
          <a:p>
            <a:pPr marL="26988" indent="0" algn="ctr" eaLnBrk="1" hangingPunct="1">
              <a:lnSpc>
                <a:spcPct val="90000"/>
              </a:lnSpc>
              <a:buFontTx/>
              <a:buNone/>
            </a:pPr>
            <a:r>
              <a:rPr lang="en-US" sz="1800" dirty="0" smtClean="0">
                <a:solidFill>
                  <a:srgbClr val="320E04"/>
                </a:solidFill>
                <a:latin typeface="Times New Roman" pitchFamily="18" charset="0"/>
                <a:cs typeface="Times New Roman" pitchFamily="18" charset="0"/>
              </a:rPr>
              <a:t>(Contact: afshan.uroos@tdap.gov.pk)</a:t>
            </a:r>
          </a:p>
          <a:p>
            <a:pPr marL="26988" indent="0" eaLnBrk="1" hangingPunct="1">
              <a:lnSpc>
                <a:spcPct val="90000"/>
              </a:lnSpc>
              <a:buFontTx/>
              <a:buNone/>
            </a:pPr>
            <a:endParaRPr lang="en-US" sz="2000" dirty="0" smtClean="0">
              <a:solidFill>
                <a:srgbClr val="320E04"/>
              </a:solidFill>
            </a:endParaRPr>
          </a:p>
          <a:p>
            <a:pPr marL="26988" indent="0" algn="ctr" eaLnBrk="1" hangingPunct="1">
              <a:lnSpc>
                <a:spcPct val="90000"/>
              </a:lnSpc>
              <a:buFontTx/>
              <a:buNone/>
            </a:pPr>
            <a:r>
              <a:rPr lang="en-US" sz="2000" dirty="0" smtClean="0">
                <a:solidFill>
                  <a:srgbClr val="320E04"/>
                </a:solidFill>
              </a:rPr>
              <a:t>26-09-2017</a:t>
            </a:r>
            <a:endParaRPr lang="en-US" sz="2000" dirty="0" smtClean="0">
              <a:solidFill>
                <a:srgbClr val="320E04"/>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354715431"/>
              </p:ext>
            </p:extLst>
          </p:nvPr>
        </p:nvGraphicFramePr>
        <p:xfrm>
          <a:off x="54594" y="54601"/>
          <a:ext cx="8937007" cy="6869520"/>
        </p:xfrm>
        <a:graphic>
          <a:graphicData uri="http://schemas.openxmlformats.org/drawingml/2006/table">
            <a:tbl>
              <a:tblPr firstRow="1" firstCol="1" bandRow="1">
                <a:tableStyleId>{5C22544A-7EE6-4342-B048-85BDC9FD1C3A}</a:tableStyleId>
              </a:tblPr>
              <a:tblGrid>
                <a:gridCol w="813002"/>
                <a:gridCol w="4368586"/>
                <a:gridCol w="1276662"/>
                <a:gridCol w="1276662"/>
                <a:gridCol w="1202095"/>
              </a:tblGrid>
              <a:tr h="218519">
                <a:tc gridSpan="5">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EXPORT FROM PAKISTAN WITH AVERAGE UNIT PRICE DURING  JULY-2017</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218519">
                <a:tc rowSpan="2">
                  <a:txBody>
                    <a:bodyPr/>
                    <a:lstStyle/>
                    <a:p>
                      <a:pPr marL="0" marR="0" algn="ctr">
                        <a:lnSpc>
                          <a:spcPct val="115000"/>
                        </a:lnSpc>
                        <a:spcBef>
                          <a:spcPts val="0"/>
                        </a:spcBef>
                        <a:spcAft>
                          <a:spcPts val="0"/>
                        </a:spcAft>
                      </a:pPr>
                      <a:r>
                        <a:rPr lang="en-US" sz="1150" b="1" dirty="0">
                          <a:solidFill>
                            <a:sysClr val="windowText" lastClr="000000"/>
                          </a:solidFill>
                          <a:effectLst/>
                        </a:rPr>
                        <a:t>NO.</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lnSpc>
                          <a:spcPct val="115000"/>
                        </a:lnSpc>
                        <a:spcBef>
                          <a:spcPts val="0"/>
                        </a:spcBef>
                        <a:spcAft>
                          <a:spcPts val="0"/>
                        </a:spcAft>
                      </a:pPr>
                      <a:r>
                        <a:rPr lang="en-US" sz="1150" b="1" dirty="0">
                          <a:solidFill>
                            <a:sysClr val="windowText" lastClr="000000"/>
                          </a:solidFill>
                          <a:effectLst/>
                        </a:rPr>
                        <a:t>C O M </a:t>
                      </a:r>
                      <a:r>
                        <a:rPr lang="en-US" sz="1150" b="1" dirty="0" err="1">
                          <a:solidFill>
                            <a:sysClr val="windowText" lastClr="000000"/>
                          </a:solidFill>
                          <a:effectLst/>
                        </a:rPr>
                        <a:t>M</a:t>
                      </a:r>
                      <a:r>
                        <a:rPr lang="en-US" sz="1150" b="1" dirty="0">
                          <a:solidFill>
                            <a:sysClr val="windowText" lastClr="000000"/>
                          </a:solidFill>
                          <a:effectLst/>
                        </a:rPr>
                        <a:t> O D I T I E S </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algn="ctr">
                        <a:lnSpc>
                          <a:spcPct val="115000"/>
                        </a:lnSpc>
                        <a:spcBef>
                          <a:spcPts val="0"/>
                        </a:spcBef>
                        <a:spcAft>
                          <a:spcPts val="0"/>
                        </a:spcAft>
                      </a:pPr>
                      <a:r>
                        <a:rPr lang="en-US" sz="1150" b="1" dirty="0" smtClean="0">
                          <a:solidFill>
                            <a:sysClr val="windowText" lastClr="000000"/>
                          </a:solidFill>
                          <a:effectLst/>
                          <a:latin typeface="+mn-lt"/>
                          <a:ea typeface="+mn-ea"/>
                          <a:cs typeface="+mn-cs"/>
                        </a:rPr>
                        <a:t>JULY</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31395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2017</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2016</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50" b="1" dirty="0">
                          <a:solidFill>
                            <a:sysClr val="windowText" lastClr="000000"/>
                          </a:solidFill>
                          <a:effectLst/>
                        </a:rPr>
                        <a:t>% Change</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nSpc>
                          <a:spcPct val="115000"/>
                        </a:lnSpc>
                      </a:pPr>
                      <a:endParaRPr lang="en-US" sz="1150" b="0" dirty="0">
                        <a:solidFill>
                          <a:sysClr val="windowText" lastClr="000000"/>
                        </a:solidFill>
                        <a:effectLst/>
                        <a:latin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dirty="0">
                          <a:effectLst/>
                          <a:latin typeface="Arial"/>
                        </a:rPr>
                        <a:t>TEXTILE &amp; CLOTHING ETC.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dirty="0">
                          <a:effectLst/>
                          <a:latin typeface="Arial"/>
                        </a:rPr>
                        <a:t>          1,006,639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dirty="0">
                          <a:effectLst/>
                          <a:latin typeface="Arial"/>
                        </a:rPr>
                        <a:t>                979,414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dirty="0">
                          <a:effectLst/>
                          <a:latin typeface="Arial"/>
                        </a:rPr>
                        <a:t>2.78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viii)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TENTS AND CANVAS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Qty.000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1,357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1,665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(18.50)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4,828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3,839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25.76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A.U.P.  per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3.56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2.31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54.31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ix)</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ART SILK &amp; SYNTH TEX.</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Qty. 000 Sq.M</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9,722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2,676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263.30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23,514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5,339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340.42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A.U.P.  per Sq.M.</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2.42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2.00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21.23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x)</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OTHERS TEXTILE PROD./ MATERIAL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30,581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32,091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(4.71)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9329763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101614692"/>
              </p:ext>
            </p:extLst>
          </p:nvPr>
        </p:nvGraphicFramePr>
        <p:xfrm>
          <a:off x="54594" y="54601"/>
          <a:ext cx="8937007" cy="6651001"/>
        </p:xfrm>
        <a:graphic>
          <a:graphicData uri="http://schemas.openxmlformats.org/drawingml/2006/table">
            <a:tbl>
              <a:tblPr firstRow="1" firstCol="1" bandRow="1">
                <a:tableStyleId>{5C22544A-7EE6-4342-B048-85BDC9FD1C3A}</a:tableStyleId>
              </a:tblPr>
              <a:tblGrid>
                <a:gridCol w="813002"/>
                <a:gridCol w="4368586"/>
                <a:gridCol w="1276662"/>
                <a:gridCol w="1276662"/>
                <a:gridCol w="1202095"/>
              </a:tblGrid>
              <a:tr h="218519">
                <a:tc gridSpan="5">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EXPORT FROM PAKISTAN WITH AVERAGE UNIT PRICE DURING  JULY-2017</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218519">
                <a:tc rowSpan="2">
                  <a:txBody>
                    <a:bodyPr/>
                    <a:lstStyle/>
                    <a:p>
                      <a:pPr marL="0" marR="0" algn="ctr">
                        <a:lnSpc>
                          <a:spcPct val="115000"/>
                        </a:lnSpc>
                        <a:spcBef>
                          <a:spcPts val="0"/>
                        </a:spcBef>
                        <a:spcAft>
                          <a:spcPts val="0"/>
                        </a:spcAft>
                      </a:pPr>
                      <a:r>
                        <a:rPr lang="en-US" sz="1150" b="1" dirty="0">
                          <a:solidFill>
                            <a:sysClr val="windowText" lastClr="000000"/>
                          </a:solidFill>
                          <a:effectLst/>
                        </a:rPr>
                        <a:t>NO.</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lnSpc>
                          <a:spcPct val="115000"/>
                        </a:lnSpc>
                        <a:spcBef>
                          <a:spcPts val="0"/>
                        </a:spcBef>
                        <a:spcAft>
                          <a:spcPts val="0"/>
                        </a:spcAft>
                      </a:pPr>
                      <a:r>
                        <a:rPr lang="en-US" sz="1150" b="1" dirty="0">
                          <a:solidFill>
                            <a:sysClr val="windowText" lastClr="000000"/>
                          </a:solidFill>
                          <a:effectLst/>
                        </a:rPr>
                        <a:t>C O M </a:t>
                      </a:r>
                      <a:r>
                        <a:rPr lang="en-US" sz="1150" b="1" dirty="0" err="1">
                          <a:solidFill>
                            <a:sysClr val="windowText" lastClr="000000"/>
                          </a:solidFill>
                          <a:effectLst/>
                        </a:rPr>
                        <a:t>M</a:t>
                      </a:r>
                      <a:r>
                        <a:rPr lang="en-US" sz="1150" b="1" dirty="0">
                          <a:solidFill>
                            <a:sysClr val="windowText" lastClr="000000"/>
                          </a:solidFill>
                          <a:effectLst/>
                        </a:rPr>
                        <a:t> O D I T I E S </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algn="ctr">
                        <a:lnSpc>
                          <a:spcPct val="115000"/>
                        </a:lnSpc>
                        <a:spcBef>
                          <a:spcPts val="0"/>
                        </a:spcBef>
                        <a:spcAft>
                          <a:spcPts val="0"/>
                        </a:spcAft>
                      </a:pPr>
                      <a:r>
                        <a:rPr lang="en-US" sz="1150" b="1" dirty="0" smtClean="0">
                          <a:solidFill>
                            <a:sysClr val="windowText" lastClr="000000"/>
                          </a:solidFill>
                          <a:effectLst/>
                          <a:latin typeface="+mn-lt"/>
                          <a:ea typeface="+mn-ea"/>
                          <a:cs typeface="+mn-cs"/>
                        </a:rPr>
                        <a:t>JULY</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31395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2017</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2016</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50" b="1" dirty="0">
                          <a:solidFill>
                            <a:sysClr val="windowText" lastClr="000000"/>
                          </a:solidFill>
                          <a:effectLst/>
                        </a:rPr>
                        <a:t>% Change</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B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sng" strike="noStrike">
                          <a:solidFill>
                            <a:schemeClr val="tx1"/>
                          </a:solidFill>
                          <a:effectLst/>
                          <a:latin typeface="Arial"/>
                        </a:rPr>
                        <a:t>AGRO FOOD.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253,810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188,118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dirty="0">
                          <a:solidFill>
                            <a:schemeClr val="tx1"/>
                          </a:solidFill>
                          <a:effectLst/>
                          <a:latin typeface="Arial"/>
                        </a:rPr>
                        <a:t>34.92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RICE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Qty. M.T.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200,995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164,092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22.49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107,896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83,974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28.49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A.U.P.  per M.T.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536.81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511.75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4.90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0" i="0" u="none" strike="noStrike">
                          <a:solidFill>
                            <a:schemeClr val="tx1"/>
                          </a:solidFill>
                          <a:effectLst/>
                          <a:latin typeface="Arial"/>
                        </a:rPr>
                        <a:t>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RICE (Basmati)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Qty. M.T.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30,951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28,725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7.75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32,990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27,731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18.96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A.U.P.  per M.T.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1,065.88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965.40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10.41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0" i="0" u="none" strike="noStrike">
                          <a:solidFill>
                            <a:schemeClr val="tx1"/>
                          </a:solidFill>
                          <a:effectLst/>
                          <a:latin typeface="Arial"/>
                        </a:rPr>
                        <a:t>b)</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RICE (Others)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Qty. M.T.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170,044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135,367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25.62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74,906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56,243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33.18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A.U.P.  per M.T.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440.51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415.49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6.02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ii)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FISH &amp; FISH PREPARATIONS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Qty. 000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4,821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3,693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30.54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12,473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11,118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12.19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A.U.P.  per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2.59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3.01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(14.06)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iii)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FRUITS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Qty. 000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24,392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29,182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(16.41)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19,493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23,234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(16.10)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A.U.P.  per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0.80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0.80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0.37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5771343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67519618"/>
              </p:ext>
            </p:extLst>
          </p:nvPr>
        </p:nvGraphicFramePr>
        <p:xfrm>
          <a:off x="54594" y="54601"/>
          <a:ext cx="8937007" cy="6651001"/>
        </p:xfrm>
        <a:graphic>
          <a:graphicData uri="http://schemas.openxmlformats.org/drawingml/2006/table">
            <a:tbl>
              <a:tblPr firstRow="1" firstCol="1" bandRow="1">
                <a:tableStyleId>{5C22544A-7EE6-4342-B048-85BDC9FD1C3A}</a:tableStyleId>
              </a:tblPr>
              <a:tblGrid>
                <a:gridCol w="813002"/>
                <a:gridCol w="4368586"/>
                <a:gridCol w="1276662"/>
                <a:gridCol w="1276662"/>
                <a:gridCol w="1202095"/>
              </a:tblGrid>
              <a:tr h="218519">
                <a:tc gridSpan="5">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EXPORT FROM PAKISTAN WITH AVERAGE UNIT PRICE DURING  JULY-2017</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218519">
                <a:tc rowSpan="2">
                  <a:txBody>
                    <a:bodyPr/>
                    <a:lstStyle/>
                    <a:p>
                      <a:pPr marL="0" marR="0" algn="ctr">
                        <a:lnSpc>
                          <a:spcPct val="115000"/>
                        </a:lnSpc>
                        <a:spcBef>
                          <a:spcPts val="0"/>
                        </a:spcBef>
                        <a:spcAft>
                          <a:spcPts val="0"/>
                        </a:spcAft>
                      </a:pPr>
                      <a:r>
                        <a:rPr lang="en-US" sz="1150" b="1" dirty="0">
                          <a:solidFill>
                            <a:sysClr val="windowText" lastClr="000000"/>
                          </a:solidFill>
                          <a:effectLst/>
                        </a:rPr>
                        <a:t>NO.</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lnSpc>
                          <a:spcPct val="115000"/>
                        </a:lnSpc>
                        <a:spcBef>
                          <a:spcPts val="0"/>
                        </a:spcBef>
                        <a:spcAft>
                          <a:spcPts val="0"/>
                        </a:spcAft>
                      </a:pPr>
                      <a:r>
                        <a:rPr lang="en-US" sz="1150" b="1" dirty="0">
                          <a:solidFill>
                            <a:sysClr val="windowText" lastClr="000000"/>
                          </a:solidFill>
                          <a:effectLst/>
                        </a:rPr>
                        <a:t>C O M </a:t>
                      </a:r>
                      <a:r>
                        <a:rPr lang="en-US" sz="1150" b="1" dirty="0" err="1">
                          <a:solidFill>
                            <a:sysClr val="windowText" lastClr="000000"/>
                          </a:solidFill>
                          <a:effectLst/>
                        </a:rPr>
                        <a:t>M</a:t>
                      </a:r>
                      <a:r>
                        <a:rPr lang="en-US" sz="1150" b="1" dirty="0">
                          <a:solidFill>
                            <a:sysClr val="windowText" lastClr="000000"/>
                          </a:solidFill>
                          <a:effectLst/>
                        </a:rPr>
                        <a:t> O D I T I E S </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algn="ctr">
                        <a:lnSpc>
                          <a:spcPct val="115000"/>
                        </a:lnSpc>
                        <a:spcBef>
                          <a:spcPts val="0"/>
                        </a:spcBef>
                        <a:spcAft>
                          <a:spcPts val="0"/>
                        </a:spcAft>
                      </a:pPr>
                      <a:r>
                        <a:rPr lang="en-US" sz="1150" b="1" dirty="0" smtClean="0">
                          <a:solidFill>
                            <a:sysClr val="windowText" lastClr="000000"/>
                          </a:solidFill>
                          <a:effectLst/>
                          <a:latin typeface="+mn-lt"/>
                          <a:ea typeface="+mn-ea"/>
                          <a:cs typeface="+mn-cs"/>
                        </a:rPr>
                        <a:t>JULY</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31395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2017</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2016</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50" b="1" dirty="0">
                          <a:solidFill>
                            <a:sysClr val="windowText" lastClr="000000"/>
                          </a:solidFill>
                          <a:effectLst/>
                        </a:rPr>
                        <a:t>% Change</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B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sng" strike="noStrike">
                          <a:solidFill>
                            <a:schemeClr val="tx1"/>
                          </a:solidFill>
                          <a:effectLst/>
                          <a:latin typeface="Arial"/>
                        </a:rPr>
                        <a:t>AGRO FOOD.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253,810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188,118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dirty="0">
                          <a:solidFill>
                            <a:schemeClr val="tx1"/>
                          </a:solidFill>
                          <a:effectLst/>
                          <a:latin typeface="Arial"/>
                        </a:rPr>
                        <a:t>34.92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1"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iv)</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VEGETABLES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Qty. 000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32,704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32,791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10,330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8,147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26.80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A.U.P.  per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0.32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0.25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27.13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v)</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LEGUMINOUS VEGETABLES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Qty. 000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                        -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A.U.P.  per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vi)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MEAT PREPARATIONS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16,286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14,064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15.80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vii)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WHEAT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114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                        -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viii)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SUGAR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Qty. 000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58,555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0.00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27,584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0.00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A.U.P.  per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0.47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ix)</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OIL SEEDS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Qty. 000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1,354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765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76.99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1,669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1,027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62.51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A.U.P.  per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1.23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1.34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(8.18)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0138027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64240396"/>
              </p:ext>
            </p:extLst>
          </p:nvPr>
        </p:nvGraphicFramePr>
        <p:xfrm>
          <a:off x="54594" y="54601"/>
          <a:ext cx="8937007" cy="6651001"/>
        </p:xfrm>
        <a:graphic>
          <a:graphicData uri="http://schemas.openxmlformats.org/drawingml/2006/table">
            <a:tbl>
              <a:tblPr firstRow="1" firstCol="1" bandRow="1">
                <a:tableStyleId>{5C22544A-7EE6-4342-B048-85BDC9FD1C3A}</a:tableStyleId>
              </a:tblPr>
              <a:tblGrid>
                <a:gridCol w="813002"/>
                <a:gridCol w="4368586"/>
                <a:gridCol w="1276662"/>
                <a:gridCol w="1276662"/>
                <a:gridCol w="1202095"/>
              </a:tblGrid>
              <a:tr h="218519">
                <a:tc gridSpan="5">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EXPORT FROM PAKISTAN WITH AVERAGE UNIT PRICE DURING  JULY-2017</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218519">
                <a:tc rowSpan="2">
                  <a:txBody>
                    <a:bodyPr/>
                    <a:lstStyle/>
                    <a:p>
                      <a:pPr marL="0" marR="0" algn="ctr">
                        <a:lnSpc>
                          <a:spcPct val="115000"/>
                        </a:lnSpc>
                        <a:spcBef>
                          <a:spcPts val="0"/>
                        </a:spcBef>
                        <a:spcAft>
                          <a:spcPts val="0"/>
                        </a:spcAft>
                      </a:pPr>
                      <a:r>
                        <a:rPr lang="en-US" sz="1150" b="1" dirty="0">
                          <a:solidFill>
                            <a:sysClr val="windowText" lastClr="000000"/>
                          </a:solidFill>
                          <a:effectLst/>
                        </a:rPr>
                        <a:t>NO.</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lnSpc>
                          <a:spcPct val="115000"/>
                        </a:lnSpc>
                        <a:spcBef>
                          <a:spcPts val="0"/>
                        </a:spcBef>
                        <a:spcAft>
                          <a:spcPts val="0"/>
                        </a:spcAft>
                      </a:pPr>
                      <a:r>
                        <a:rPr lang="en-US" sz="1150" b="1" dirty="0">
                          <a:solidFill>
                            <a:sysClr val="windowText" lastClr="000000"/>
                          </a:solidFill>
                          <a:effectLst/>
                        </a:rPr>
                        <a:t>C O M </a:t>
                      </a:r>
                      <a:r>
                        <a:rPr lang="en-US" sz="1150" b="1" dirty="0" err="1">
                          <a:solidFill>
                            <a:sysClr val="windowText" lastClr="000000"/>
                          </a:solidFill>
                          <a:effectLst/>
                        </a:rPr>
                        <a:t>M</a:t>
                      </a:r>
                      <a:r>
                        <a:rPr lang="en-US" sz="1150" b="1" dirty="0">
                          <a:solidFill>
                            <a:sysClr val="windowText" lastClr="000000"/>
                          </a:solidFill>
                          <a:effectLst/>
                        </a:rPr>
                        <a:t> O D I T I E S </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algn="ctr">
                        <a:lnSpc>
                          <a:spcPct val="115000"/>
                        </a:lnSpc>
                        <a:spcBef>
                          <a:spcPts val="0"/>
                        </a:spcBef>
                        <a:spcAft>
                          <a:spcPts val="0"/>
                        </a:spcAft>
                      </a:pPr>
                      <a:r>
                        <a:rPr lang="en-US" sz="1150" b="1" dirty="0" smtClean="0">
                          <a:solidFill>
                            <a:sysClr val="windowText" lastClr="000000"/>
                          </a:solidFill>
                          <a:effectLst/>
                          <a:latin typeface="+mn-lt"/>
                          <a:ea typeface="+mn-ea"/>
                          <a:cs typeface="+mn-cs"/>
                        </a:rPr>
                        <a:t>JULY</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31395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2017</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2016</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50" b="1" dirty="0">
                          <a:solidFill>
                            <a:sysClr val="windowText" lastClr="000000"/>
                          </a:solidFill>
                          <a:effectLst/>
                        </a:rPr>
                        <a:t>% Change</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B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sng" strike="noStrike">
                          <a:solidFill>
                            <a:schemeClr val="tx1"/>
                          </a:solidFill>
                          <a:effectLst/>
                          <a:latin typeface="Arial"/>
                        </a:rPr>
                        <a:t>AGRO FOOD.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253,810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188,118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dirty="0">
                          <a:solidFill>
                            <a:schemeClr val="tx1"/>
                          </a:solidFill>
                          <a:effectLst/>
                          <a:latin typeface="Arial"/>
                        </a:rPr>
                        <a:t>34.92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x)</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TOBACCO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Qty. 000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188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24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683.33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730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78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835.90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A.U.P.  per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3.88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19.48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xi)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SPICES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Qty. 000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1,110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1,200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(7.50)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3,348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4,892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(31.56)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A.U.P.  per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3.02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4.08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(26.01)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xii)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GUAR &amp; GUAR PRODUCTS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2,001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1,126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77.71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xiii)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MOLASSES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Qty. M.T.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7,685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6,647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15.62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949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812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16.87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A.U.P.  per M.T.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123.49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122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1.09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l" fontAlgn="b"/>
                      <a:endParaRPr lang="en-US" sz="8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xiv)</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ALL OTHER FOOD ITEMS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50,937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39,646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28.48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997824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789024367"/>
              </p:ext>
            </p:extLst>
          </p:nvPr>
        </p:nvGraphicFramePr>
        <p:xfrm>
          <a:off x="54594" y="54601"/>
          <a:ext cx="9013206" cy="6596889"/>
        </p:xfrm>
        <a:graphic>
          <a:graphicData uri="http://schemas.openxmlformats.org/drawingml/2006/table">
            <a:tbl>
              <a:tblPr firstRow="1" firstCol="1" bandRow="1">
                <a:tableStyleId>{5C22544A-7EE6-4342-B048-85BDC9FD1C3A}</a:tableStyleId>
              </a:tblPr>
              <a:tblGrid>
                <a:gridCol w="819934"/>
                <a:gridCol w="4405834"/>
                <a:gridCol w="1287547"/>
                <a:gridCol w="1287547"/>
                <a:gridCol w="1212344"/>
              </a:tblGrid>
              <a:tr h="190950">
                <a:tc gridSpan="5">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EXPORT FROM PAKISTAN WITH AVERAGE UNIT PRICE DURING  JULY-2017</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190950">
                <a:tc rowSpan="2">
                  <a:txBody>
                    <a:bodyPr/>
                    <a:lstStyle/>
                    <a:p>
                      <a:pPr marL="0" marR="0" algn="ctr">
                        <a:lnSpc>
                          <a:spcPct val="115000"/>
                        </a:lnSpc>
                        <a:spcBef>
                          <a:spcPts val="0"/>
                        </a:spcBef>
                        <a:spcAft>
                          <a:spcPts val="0"/>
                        </a:spcAft>
                      </a:pPr>
                      <a:r>
                        <a:rPr lang="en-US" sz="1150" b="1" dirty="0">
                          <a:solidFill>
                            <a:sysClr val="windowText" lastClr="000000"/>
                          </a:solidFill>
                          <a:effectLst/>
                        </a:rPr>
                        <a:t>NO.</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lnSpc>
                          <a:spcPct val="115000"/>
                        </a:lnSpc>
                        <a:spcBef>
                          <a:spcPts val="0"/>
                        </a:spcBef>
                        <a:spcAft>
                          <a:spcPts val="0"/>
                        </a:spcAft>
                      </a:pPr>
                      <a:r>
                        <a:rPr lang="en-US" sz="1150" b="1" dirty="0">
                          <a:solidFill>
                            <a:sysClr val="windowText" lastClr="000000"/>
                          </a:solidFill>
                          <a:effectLst/>
                        </a:rPr>
                        <a:t>C O M </a:t>
                      </a:r>
                      <a:r>
                        <a:rPr lang="en-US" sz="1150" b="1" dirty="0" err="1">
                          <a:solidFill>
                            <a:sysClr val="windowText" lastClr="000000"/>
                          </a:solidFill>
                          <a:effectLst/>
                        </a:rPr>
                        <a:t>M</a:t>
                      </a:r>
                      <a:r>
                        <a:rPr lang="en-US" sz="1150" b="1" dirty="0">
                          <a:solidFill>
                            <a:sysClr val="windowText" lastClr="000000"/>
                          </a:solidFill>
                          <a:effectLst/>
                        </a:rPr>
                        <a:t> O D I T I E S </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algn="ctr">
                        <a:lnSpc>
                          <a:spcPct val="115000"/>
                        </a:lnSpc>
                        <a:spcBef>
                          <a:spcPts val="0"/>
                        </a:spcBef>
                        <a:spcAft>
                          <a:spcPts val="0"/>
                        </a:spcAft>
                      </a:pPr>
                      <a:r>
                        <a:rPr lang="en-US" sz="1150" b="1" dirty="0" smtClean="0">
                          <a:solidFill>
                            <a:sysClr val="windowText" lastClr="000000"/>
                          </a:solidFill>
                          <a:effectLst/>
                          <a:latin typeface="+mn-lt"/>
                          <a:ea typeface="+mn-ea"/>
                          <a:cs typeface="+mn-cs"/>
                        </a:rPr>
                        <a:t>JULY</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274341">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2017</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2016</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50" b="1" dirty="0">
                          <a:solidFill>
                            <a:sysClr val="windowText" lastClr="000000"/>
                          </a:solidFill>
                          <a:effectLst/>
                        </a:rPr>
                        <a:t>% Change</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r>
                        <a:rPr lang="en-US" sz="1000" b="1" i="0" u="none" strike="noStrike">
                          <a:solidFill>
                            <a:schemeClr val="tx1"/>
                          </a:solidFill>
                          <a:effectLst/>
                          <a:latin typeface="Arial"/>
                        </a:rPr>
                        <a:t>C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MINERAL &amp; METAL.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32,070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7,060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354.25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r>
                        <a:rPr lang="en-US" sz="1000" b="1" i="0" u="sng" strike="noStrike" dirty="0">
                          <a:solidFill>
                            <a:schemeClr val="tx1"/>
                          </a:solidFill>
                          <a:effectLst/>
                          <a:latin typeface="Arial"/>
                        </a:rPr>
                        <a:t>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sng" strike="noStrike" dirty="0">
                          <a:solidFill>
                            <a:schemeClr val="tx1"/>
                          </a:solidFill>
                          <a:effectLst/>
                          <a:latin typeface="Arial"/>
                        </a:rPr>
                        <a:t>ONYX MANF.</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dirty="0">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446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                      474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(5.91)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endParaRPr lang="en-US" sz="8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r>
                        <a:rPr lang="en-US" sz="1000" b="1" i="0" u="sng" strike="noStrike">
                          <a:solidFill>
                            <a:schemeClr val="tx1"/>
                          </a:solidFill>
                          <a:effectLst/>
                          <a:latin typeface="Arial"/>
                        </a:rPr>
                        <a:t>ii)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sng" strike="noStrike" dirty="0">
                          <a:solidFill>
                            <a:schemeClr val="tx1"/>
                          </a:solidFill>
                          <a:effectLst/>
                          <a:latin typeface="Arial"/>
                        </a:rPr>
                        <a:t>GEMS &amp; JEWELRY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531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719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(26.15)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r>
                        <a:rPr lang="en-US" sz="1000" b="0" i="0" u="none" strike="noStrike">
                          <a:solidFill>
                            <a:schemeClr val="tx1"/>
                          </a:solidFill>
                          <a:effectLst/>
                          <a:latin typeface="Arial"/>
                        </a:rPr>
                        <a:t>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dirty="0">
                          <a:solidFill>
                            <a:schemeClr val="tx1"/>
                          </a:solidFill>
                          <a:effectLst/>
                          <a:latin typeface="Arial"/>
                        </a:rPr>
                        <a:t>GEMS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dirty="0">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237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210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12.86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l" fontAlgn="b"/>
                      <a:endParaRPr lang="en-US" sz="8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r>
                        <a:rPr lang="en-US" sz="1000" b="0" i="0" u="none" strike="noStrike">
                          <a:solidFill>
                            <a:schemeClr val="tx1"/>
                          </a:solidFill>
                          <a:effectLst/>
                          <a:latin typeface="Arial"/>
                        </a:rPr>
                        <a:t>b)</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JEWELRY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294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509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(42.24)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endParaRPr lang="en-US" sz="8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1"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r>
                        <a:rPr lang="en-US" sz="1000" b="1" i="0" u="sng" strike="noStrike">
                          <a:solidFill>
                            <a:schemeClr val="tx1"/>
                          </a:solidFill>
                          <a:effectLst/>
                          <a:latin typeface="Arial"/>
                        </a:rPr>
                        <a:t>iii)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sng" strike="noStrike">
                          <a:solidFill>
                            <a:schemeClr val="tx1"/>
                          </a:solidFill>
                          <a:effectLst/>
                          <a:latin typeface="Arial"/>
                        </a:rPr>
                        <a:t>PETROLEUM GROUP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31,093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5,867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429.96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r>
                        <a:rPr lang="en-US" sz="1000" b="0" i="0" u="none" strike="noStrike">
                          <a:solidFill>
                            <a:schemeClr val="tx1"/>
                          </a:solidFill>
                          <a:effectLst/>
                          <a:latin typeface="Arial"/>
                        </a:rPr>
                        <a:t>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PETROLEUM CRUDE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15,973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endParaRPr lang="en-US" sz="8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r>
                        <a:rPr lang="en-US" sz="1000" b="0" i="0" u="none" strike="noStrike">
                          <a:solidFill>
                            <a:schemeClr val="tx1"/>
                          </a:solidFill>
                          <a:effectLst/>
                          <a:latin typeface="Arial"/>
                        </a:rPr>
                        <a:t>b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850" b="0" i="0" u="none" strike="noStrike">
                          <a:solidFill>
                            <a:schemeClr val="tx1"/>
                          </a:solidFill>
                          <a:effectLst/>
                          <a:latin typeface="Arial"/>
                        </a:rPr>
                        <a:t>PETROLEUM PRODUCTS ( EXCL.TOP NAPHTHA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Qty. M.T.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17,609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11,830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48.85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9,296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5,005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85.73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A.U.P.  per M.T.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527.91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423.08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24.78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endParaRPr lang="en-US" sz="8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8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r>
                        <a:rPr lang="en-US" sz="1000" b="0" i="0" u="none" strike="noStrike">
                          <a:solidFill>
                            <a:schemeClr val="tx1"/>
                          </a:solidFill>
                          <a:effectLst/>
                          <a:latin typeface="Arial"/>
                        </a:rPr>
                        <a:t>c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PETROLEUM TOP NAPHTHA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Qty. M.T.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16,334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2,484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557.57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5,824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862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575.64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r>
                        <a:rPr lang="en-US" sz="1000" b="0" i="0" u="none" strike="noStrike">
                          <a:solidFill>
                            <a:schemeClr val="tx1"/>
                          </a:solidFill>
                          <a:effectLst/>
                          <a:latin typeface="Arial"/>
                        </a:rPr>
                        <a:t>d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SOLID FUELS ( COAL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Qty. M.T.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950">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A.U.P.  per M.T.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0.00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8062525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434477965"/>
              </p:ext>
            </p:extLst>
          </p:nvPr>
        </p:nvGraphicFramePr>
        <p:xfrm>
          <a:off x="54594" y="54601"/>
          <a:ext cx="8937007" cy="6651001"/>
        </p:xfrm>
        <a:graphic>
          <a:graphicData uri="http://schemas.openxmlformats.org/drawingml/2006/table">
            <a:tbl>
              <a:tblPr firstRow="1" firstCol="1" bandRow="1">
                <a:tableStyleId>{5C22544A-7EE6-4342-B048-85BDC9FD1C3A}</a:tableStyleId>
              </a:tblPr>
              <a:tblGrid>
                <a:gridCol w="813002"/>
                <a:gridCol w="4368586"/>
                <a:gridCol w="1276662"/>
                <a:gridCol w="1276662"/>
                <a:gridCol w="1202095"/>
              </a:tblGrid>
              <a:tr h="218519">
                <a:tc gridSpan="5">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EXPORT FROM PAKISTAN WITH AVERAGE UNIT PRICE DURING  JULY-2017</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218519">
                <a:tc rowSpan="2">
                  <a:txBody>
                    <a:bodyPr/>
                    <a:lstStyle/>
                    <a:p>
                      <a:pPr marL="0" marR="0" algn="ctr">
                        <a:lnSpc>
                          <a:spcPct val="115000"/>
                        </a:lnSpc>
                        <a:spcBef>
                          <a:spcPts val="0"/>
                        </a:spcBef>
                        <a:spcAft>
                          <a:spcPts val="0"/>
                        </a:spcAft>
                      </a:pPr>
                      <a:r>
                        <a:rPr lang="en-US" sz="1150" b="1" dirty="0">
                          <a:solidFill>
                            <a:sysClr val="windowText" lastClr="000000"/>
                          </a:solidFill>
                          <a:effectLst/>
                        </a:rPr>
                        <a:t>NO.</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lnSpc>
                          <a:spcPct val="115000"/>
                        </a:lnSpc>
                        <a:spcBef>
                          <a:spcPts val="0"/>
                        </a:spcBef>
                        <a:spcAft>
                          <a:spcPts val="0"/>
                        </a:spcAft>
                      </a:pPr>
                      <a:r>
                        <a:rPr lang="en-US" sz="1150" b="1" dirty="0">
                          <a:solidFill>
                            <a:sysClr val="windowText" lastClr="000000"/>
                          </a:solidFill>
                          <a:effectLst/>
                        </a:rPr>
                        <a:t>C O M </a:t>
                      </a:r>
                      <a:r>
                        <a:rPr lang="en-US" sz="1150" b="1" dirty="0" err="1">
                          <a:solidFill>
                            <a:sysClr val="windowText" lastClr="000000"/>
                          </a:solidFill>
                          <a:effectLst/>
                        </a:rPr>
                        <a:t>M</a:t>
                      </a:r>
                      <a:r>
                        <a:rPr lang="en-US" sz="1150" b="1" dirty="0">
                          <a:solidFill>
                            <a:sysClr val="windowText" lastClr="000000"/>
                          </a:solidFill>
                          <a:effectLst/>
                        </a:rPr>
                        <a:t> O D I T I E S </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algn="ctr">
                        <a:lnSpc>
                          <a:spcPct val="115000"/>
                        </a:lnSpc>
                        <a:spcBef>
                          <a:spcPts val="0"/>
                        </a:spcBef>
                        <a:spcAft>
                          <a:spcPts val="0"/>
                        </a:spcAft>
                      </a:pPr>
                      <a:r>
                        <a:rPr lang="en-US" sz="1150" b="1" dirty="0" smtClean="0">
                          <a:solidFill>
                            <a:sysClr val="windowText" lastClr="000000"/>
                          </a:solidFill>
                          <a:effectLst/>
                          <a:latin typeface="+mn-lt"/>
                          <a:ea typeface="+mn-ea"/>
                          <a:cs typeface="+mn-cs"/>
                        </a:rPr>
                        <a:t>JULY</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31395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2017</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2016</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50" b="1" dirty="0">
                          <a:solidFill>
                            <a:sysClr val="windowText" lastClr="000000"/>
                          </a:solidFill>
                          <a:effectLst/>
                        </a:rPr>
                        <a:t>% Change</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D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800" b="1" i="0" u="none" strike="noStrike">
                          <a:solidFill>
                            <a:schemeClr val="tx1"/>
                          </a:solidFill>
                          <a:effectLst/>
                          <a:latin typeface="Arial"/>
                        </a:rPr>
                        <a:t>ENGINEERING GOODS &amp; OTHER MANF. GROUP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187,773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154,047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21.89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600" b="0" i="0" u="none" strike="noStrike">
                          <a:solidFill>
                            <a:schemeClr val="tx1"/>
                          </a:solidFill>
                          <a:effectLst/>
                          <a:latin typeface="Arial"/>
                        </a:rPr>
                        <a:t>187,773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600" b="0" i="0" u="none" strike="noStrike">
                          <a:solidFill>
                            <a:schemeClr val="tx1"/>
                          </a:solidFill>
                          <a:effectLst/>
                          <a:latin typeface="Arial"/>
                        </a:rPr>
                        <a:t>154,047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MACHINERY &amp; TRANSPORT EQUIPMENTS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19,152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14,362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33.35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600" b="0" i="0" u="none" strike="noStrike">
                          <a:solidFill>
                            <a:schemeClr val="tx1"/>
                          </a:solidFill>
                          <a:effectLst/>
                          <a:latin typeface="Arial"/>
                        </a:rPr>
                        <a:t>19,152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600" b="0" i="0" u="none" strike="noStrike">
                          <a:solidFill>
                            <a:schemeClr val="tx1"/>
                          </a:solidFill>
                          <a:effectLst/>
                          <a:latin typeface="Arial"/>
                        </a:rPr>
                        <a:t>14,362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0" i="0" u="none" strike="noStrike">
                          <a:solidFill>
                            <a:schemeClr val="tx1"/>
                          </a:solidFill>
                          <a:effectLst/>
                          <a:latin typeface="Arial"/>
                        </a:rPr>
                        <a:t>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ELECTRIC FANS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2,277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2,916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(21.91)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0" i="0" u="none" strike="noStrike">
                          <a:solidFill>
                            <a:schemeClr val="tx1"/>
                          </a:solidFill>
                          <a:effectLst/>
                          <a:latin typeface="Arial"/>
                        </a:rPr>
                        <a:t>b)</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TRANSPORT EQUIPMENT/ AUTO PARTS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0" i="0" u="none" strike="noStrike">
                          <a:solidFill>
                            <a:schemeClr val="tx1"/>
                          </a:solidFill>
                          <a:effectLst/>
                          <a:latin typeface="Arial"/>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1,413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520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171.73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0" i="0" u="none" strike="noStrike">
                          <a:solidFill>
                            <a:schemeClr val="tx1"/>
                          </a:solidFill>
                          <a:effectLst/>
                          <a:latin typeface="Arial"/>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0" i="0" u="none" strike="noStrike">
                          <a:solidFill>
                            <a:schemeClr val="tx1"/>
                          </a:solidFill>
                          <a:effectLst/>
                          <a:latin typeface="Arial"/>
                        </a:rPr>
                        <a:t>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AUTO PARTS &amp; ACCESSORIES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0" i="0" u="none" strike="noStrike">
                          <a:solidFill>
                            <a:schemeClr val="tx1"/>
                          </a:solidFill>
                          <a:effectLst/>
                          <a:latin typeface="Arial"/>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1,205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1,019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18.25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0" i="0" u="none" strike="noStrike">
                          <a:solidFill>
                            <a:schemeClr val="tx1"/>
                          </a:solidFill>
                          <a:effectLst/>
                          <a:latin typeface="Arial"/>
                        </a:rPr>
                        <a:t>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OTHER ELECTRICAL MACHINERY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3,510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2,468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42.22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PARTICULAR INDUSTRIES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3,301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2,417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36.57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0" i="0" u="none" strike="noStrike">
                          <a:solidFill>
                            <a:schemeClr val="tx1"/>
                          </a:solidFill>
                          <a:effectLst/>
                          <a:latin typeface="Arial"/>
                        </a:rPr>
                        <a:t>f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OTHER MACHINERY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7,446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5,022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48.27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ii)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SURGICAL INSTRUMENTS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29,964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                 23,101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29.71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iii)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CUTLERY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7,418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                   6,047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dirty="0">
                          <a:solidFill>
                            <a:schemeClr val="tx1"/>
                          </a:solidFill>
                          <a:effectLst/>
                          <a:latin typeface="Arial"/>
                        </a:rPr>
                        <a:t>22.67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9525043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62530374"/>
              </p:ext>
            </p:extLst>
          </p:nvPr>
        </p:nvGraphicFramePr>
        <p:xfrm>
          <a:off x="54594" y="54601"/>
          <a:ext cx="8937007" cy="6651001"/>
        </p:xfrm>
        <a:graphic>
          <a:graphicData uri="http://schemas.openxmlformats.org/drawingml/2006/table">
            <a:tbl>
              <a:tblPr firstRow="1" firstCol="1" bandRow="1">
                <a:tableStyleId>{5C22544A-7EE6-4342-B048-85BDC9FD1C3A}</a:tableStyleId>
              </a:tblPr>
              <a:tblGrid>
                <a:gridCol w="813002"/>
                <a:gridCol w="4368586"/>
                <a:gridCol w="1276662"/>
                <a:gridCol w="1276662"/>
                <a:gridCol w="1202095"/>
              </a:tblGrid>
              <a:tr h="218519">
                <a:tc gridSpan="5">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EXPORT FROM PAKISTAN WITH AVERAGE UNIT PRICE DURING  JULY-2017</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218519">
                <a:tc rowSpan="2">
                  <a:txBody>
                    <a:bodyPr/>
                    <a:lstStyle/>
                    <a:p>
                      <a:pPr marL="0" marR="0" algn="ctr">
                        <a:lnSpc>
                          <a:spcPct val="115000"/>
                        </a:lnSpc>
                        <a:spcBef>
                          <a:spcPts val="0"/>
                        </a:spcBef>
                        <a:spcAft>
                          <a:spcPts val="0"/>
                        </a:spcAft>
                      </a:pPr>
                      <a:r>
                        <a:rPr lang="en-US" sz="1150" b="1" dirty="0">
                          <a:solidFill>
                            <a:sysClr val="windowText" lastClr="000000"/>
                          </a:solidFill>
                          <a:effectLst/>
                        </a:rPr>
                        <a:t>NO.</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lnSpc>
                          <a:spcPct val="115000"/>
                        </a:lnSpc>
                        <a:spcBef>
                          <a:spcPts val="0"/>
                        </a:spcBef>
                        <a:spcAft>
                          <a:spcPts val="0"/>
                        </a:spcAft>
                      </a:pPr>
                      <a:r>
                        <a:rPr lang="en-US" sz="1150" b="1" dirty="0">
                          <a:solidFill>
                            <a:sysClr val="windowText" lastClr="000000"/>
                          </a:solidFill>
                          <a:effectLst/>
                        </a:rPr>
                        <a:t>C O M </a:t>
                      </a:r>
                      <a:r>
                        <a:rPr lang="en-US" sz="1150" b="1" dirty="0" err="1">
                          <a:solidFill>
                            <a:sysClr val="windowText" lastClr="000000"/>
                          </a:solidFill>
                          <a:effectLst/>
                        </a:rPr>
                        <a:t>M</a:t>
                      </a:r>
                      <a:r>
                        <a:rPr lang="en-US" sz="1150" b="1" dirty="0">
                          <a:solidFill>
                            <a:sysClr val="windowText" lastClr="000000"/>
                          </a:solidFill>
                          <a:effectLst/>
                        </a:rPr>
                        <a:t> O D I T I E S </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algn="ctr">
                        <a:lnSpc>
                          <a:spcPct val="115000"/>
                        </a:lnSpc>
                        <a:spcBef>
                          <a:spcPts val="0"/>
                        </a:spcBef>
                        <a:spcAft>
                          <a:spcPts val="0"/>
                        </a:spcAft>
                      </a:pPr>
                      <a:r>
                        <a:rPr lang="en-US" sz="1150" b="1" dirty="0" smtClean="0">
                          <a:solidFill>
                            <a:sysClr val="windowText" lastClr="000000"/>
                          </a:solidFill>
                          <a:effectLst/>
                          <a:latin typeface="+mn-lt"/>
                          <a:ea typeface="+mn-ea"/>
                          <a:cs typeface="+mn-cs"/>
                        </a:rPr>
                        <a:t>JULY</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31395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2017</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2016</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50" b="1" dirty="0">
                          <a:solidFill>
                            <a:sysClr val="windowText" lastClr="000000"/>
                          </a:solidFill>
                          <a:effectLst/>
                        </a:rPr>
                        <a:t>% Change</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D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dirty="0">
                          <a:solidFill>
                            <a:schemeClr val="tx1"/>
                          </a:solidFill>
                          <a:effectLst/>
                          <a:latin typeface="Arial"/>
                        </a:rPr>
                        <a:t>ENGINEERING GOODS &amp; OTHER MANF. GROUP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dirty="0">
                          <a:solidFill>
                            <a:schemeClr val="tx1"/>
                          </a:solidFill>
                          <a:effectLst/>
                          <a:latin typeface="Arial"/>
                        </a:rPr>
                        <a:t>187,773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154,047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21.89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sng"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iv)</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dirty="0">
                          <a:solidFill>
                            <a:schemeClr val="tx1"/>
                          </a:solidFill>
                          <a:effectLst/>
                          <a:latin typeface="Arial"/>
                        </a:rPr>
                        <a:t>SPORTS GOODS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23,353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                 24,482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(4.61)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v)</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CHEMICAL &amp; ITS PRODUCTS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84,951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62,992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34.86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600" b="0" i="0" u="none" strike="noStrike">
                          <a:solidFill>
                            <a:schemeClr val="tx1"/>
                          </a:solidFill>
                          <a:effectLst/>
                          <a:latin typeface="Arial"/>
                        </a:rPr>
                        <a:t>84,951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600" b="0" i="0" u="none" strike="noStrike">
                          <a:solidFill>
                            <a:schemeClr val="tx1"/>
                          </a:solidFill>
                          <a:effectLst/>
                          <a:latin typeface="Arial"/>
                        </a:rPr>
                        <a:t>62,992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0" i="0" u="none" strike="noStrike">
                          <a:solidFill>
                            <a:schemeClr val="tx1"/>
                          </a:solidFill>
                          <a:effectLst/>
                          <a:latin typeface="Arial"/>
                        </a:rPr>
                        <a:t>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FERTILIZER MANUFACTURED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5,928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0" i="0" u="none" strike="noStrike">
                          <a:solidFill>
                            <a:schemeClr val="tx1"/>
                          </a:solidFill>
                          <a:effectLst/>
                          <a:latin typeface="Arial"/>
                        </a:rPr>
                        <a:t>b)</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PLASTIC MATERIALS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14,921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14,186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5.18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0" i="0" u="none" strike="noStrike">
                          <a:solidFill>
                            <a:schemeClr val="tx1"/>
                          </a:solidFill>
                          <a:effectLst/>
                          <a:latin typeface="Arial"/>
                        </a:rPr>
                        <a:t>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PHARMACEUTICAL PRODUCTS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19,625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                 16,450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19.30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0" i="0" u="none" strike="noStrike">
                          <a:solidFill>
                            <a:schemeClr val="tx1"/>
                          </a:solidFill>
                          <a:effectLst/>
                          <a:latin typeface="Arial"/>
                        </a:rPr>
                        <a:t>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OTHER CHEMICALS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44,477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32,356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37.46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vi)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HANDICRAFTS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(100.00)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vii)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FURNITURE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417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323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29.10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viii)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CEMENT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22,518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                 22,731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effectLst/>
                          <a:latin typeface="Arial"/>
                        </a:rPr>
                        <a:t>(0.94)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6101324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982265189"/>
              </p:ext>
            </p:extLst>
          </p:nvPr>
        </p:nvGraphicFramePr>
        <p:xfrm>
          <a:off x="54594" y="54601"/>
          <a:ext cx="8937007" cy="6651001"/>
        </p:xfrm>
        <a:graphic>
          <a:graphicData uri="http://schemas.openxmlformats.org/drawingml/2006/table">
            <a:tbl>
              <a:tblPr firstRow="1" firstCol="1" bandRow="1">
                <a:tableStyleId>{5C22544A-7EE6-4342-B048-85BDC9FD1C3A}</a:tableStyleId>
              </a:tblPr>
              <a:tblGrid>
                <a:gridCol w="813002"/>
                <a:gridCol w="4368586"/>
                <a:gridCol w="1276662"/>
                <a:gridCol w="1276662"/>
                <a:gridCol w="1202095"/>
              </a:tblGrid>
              <a:tr h="218519">
                <a:tc gridSpan="5">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EXPORT FROM PAKISTAN WITH AVERAGE UNIT PRICE DURING  JULY-2017</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218519">
                <a:tc rowSpan="2">
                  <a:txBody>
                    <a:bodyPr/>
                    <a:lstStyle/>
                    <a:p>
                      <a:pPr marL="0" marR="0" algn="ctr">
                        <a:lnSpc>
                          <a:spcPct val="115000"/>
                        </a:lnSpc>
                        <a:spcBef>
                          <a:spcPts val="0"/>
                        </a:spcBef>
                        <a:spcAft>
                          <a:spcPts val="0"/>
                        </a:spcAft>
                      </a:pPr>
                      <a:r>
                        <a:rPr lang="en-US" sz="1150" b="1" dirty="0">
                          <a:solidFill>
                            <a:sysClr val="windowText" lastClr="000000"/>
                          </a:solidFill>
                          <a:effectLst/>
                        </a:rPr>
                        <a:t>NO.</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lnSpc>
                          <a:spcPct val="115000"/>
                        </a:lnSpc>
                        <a:spcBef>
                          <a:spcPts val="0"/>
                        </a:spcBef>
                        <a:spcAft>
                          <a:spcPts val="0"/>
                        </a:spcAft>
                      </a:pPr>
                      <a:r>
                        <a:rPr lang="en-US" sz="1150" b="1" dirty="0">
                          <a:solidFill>
                            <a:sysClr val="windowText" lastClr="000000"/>
                          </a:solidFill>
                          <a:effectLst/>
                        </a:rPr>
                        <a:t>C O M </a:t>
                      </a:r>
                      <a:r>
                        <a:rPr lang="en-US" sz="1150" b="1" dirty="0" err="1">
                          <a:solidFill>
                            <a:sysClr val="windowText" lastClr="000000"/>
                          </a:solidFill>
                          <a:effectLst/>
                        </a:rPr>
                        <a:t>M</a:t>
                      </a:r>
                      <a:r>
                        <a:rPr lang="en-US" sz="1150" b="1" dirty="0">
                          <a:solidFill>
                            <a:sysClr val="windowText" lastClr="000000"/>
                          </a:solidFill>
                          <a:effectLst/>
                        </a:rPr>
                        <a:t> O D I T I E S </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algn="ctr">
                        <a:lnSpc>
                          <a:spcPct val="115000"/>
                        </a:lnSpc>
                        <a:spcBef>
                          <a:spcPts val="0"/>
                        </a:spcBef>
                        <a:spcAft>
                          <a:spcPts val="0"/>
                        </a:spcAft>
                      </a:pPr>
                      <a:r>
                        <a:rPr lang="en-US" sz="1150" b="1" dirty="0" smtClean="0">
                          <a:solidFill>
                            <a:sysClr val="windowText" lastClr="000000"/>
                          </a:solidFill>
                          <a:effectLst/>
                          <a:latin typeface="+mn-lt"/>
                          <a:ea typeface="+mn-ea"/>
                          <a:cs typeface="+mn-cs"/>
                        </a:rPr>
                        <a:t>JULY</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31395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2017</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2016</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50" b="1" dirty="0">
                          <a:solidFill>
                            <a:sysClr val="windowText" lastClr="000000"/>
                          </a:solidFill>
                          <a:effectLst/>
                        </a:rPr>
                        <a:t>% Change</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sng" strike="noStrike">
                          <a:solidFill>
                            <a:schemeClr val="tx1"/>
                          </a:solidFill>
                          <a:effectLst/>
                          <a:latin typeface="Arial"/>
                        </a:rPr>
                        <a:t>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sng" strike="noStrike">
                          <a:solidFill>
                            <a:schemeClr val="tx1"/>
                          </a:solidFill>
                          <a:effectLst/>
                          <a:latin typeface="Arial"/>
                        </a:rPr>
                        <a:t>OTHER SECTORS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dirty="0">
                          <a:solidFill>
                            <a:schemeClr val="tx1"/>
                          </a:solidFill>
                          <a:effectLst/>
                          <a:latin typeface="Arial"/>
                        </a:rPr>
                        <a:t>150,745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146,105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3.18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sng" strike="noStrike">
                          <a:solidFill>
                            <a:schemeClr val="tx1"/>
                          </a:solidFill>
                          <a:effectLst/>
                          <a:latin typeface="Arial"/>
                        </a:rPr>
                        <a:t>LEATHER SECTOR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0" i="0" u="none" strike="noStrike">
                          <a:solidFill>
                            <a:schemeClr val="tx1"/>
                          </a:solidFill>
                          <a:effectLst/>
                          <a:latin typeface="Arial"/>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              75,096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                 76,827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(2.25)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1"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i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LEATHER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Qty.000  Sq.M</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2,672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                   1,277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109.24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23,467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                 25,780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(8.97)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A.U.P.  per Sq.M.</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8.78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20.19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(56.50)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ii)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LEATHER GARMENTS/ MANF</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42,077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40,971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2.70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600" b="0" i="0" u="none" strike="noStrike">
                          <a:solidFill>
                            <a:schemeClr val="tx1"/>
                          </a:solidFill>
                          <a:effectLst/>
                          <a:latin typeface="Arial"/>
                        </a:rPr>
                        <a:t>42,077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600" b="0" i="0" u="none" strike="noStrike">
                          <a:solidFill>
                            <a:schemeClr val="tx1"/>
                          </a:solidFill>
                          <a:effectLst/>
                          <a:latin typeface="Arial"/>
                        </a:rPr>
                        <a:t>40,971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0" i="0" u="none" strike="noStrike">
                          <a:solidFill>
                            <a:schemeClr val="tx1"/>
                          </a:solidFill>
                          <a:effectLst/>
                          <a:latin typeface="Arial"/>
                        </a:rPr>
                        <a:t>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LEATHER GARMENTS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26,607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26,687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(0.30)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0" i="0" u="none" strike="noStrike">
                          <a:solidFill>
                            <a:schemeClr val="tx1"/>
                          </a:solidFill>
                          <a:effectLst/>
                          <a:latin typeface="Arial"/>
                        </a:rPr>
                        <a:t>b)</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LEATHER GLOVES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14,446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13,280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8.78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0" i="0" u="none" strike="noStrike">
                          <a:solidFill>
                            <a:schemeClr val="tx1"/>
                          </a:solidFill>
                          <a:effectLst/>
                          <a:latin typeface="Arial"/>
                        </a:rPr>
                        <a:t>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LEATHER MANF.N.S.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1,024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1,004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1.99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iii)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FOOTWEAR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9,552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10,076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solidFill>
                            <a:schemeClr val="tx1"/>
                          </a:solidFill>
                          <a:effectLst/>
                          <a:latin typeface="Arial"/>
                        </a:rPr>
                        <a:t>(5.20)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0" i="0" u="none" strike="noStrike">
                          <a:solidFill>
                            <a:schemeClr val="tx1"/>
                          </a:solidFill>
                          <a:effectLst/>
                          <a:latin typeface="Arial"/>
                        </a:rPr>
                        <a:t>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LEATHER FOOTWEAR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8,727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8,904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(1.99)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0" i="0" u="none" strike="noStrike">
                          <a:solidFill>
                            <a:schemeClr val="tx1"/>
                          </a:solidFill>
                          <a:effectLst/>
                          <a:latin typeface="Arial"/>
                        </a:rPr>
                        <a:t>b)</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CANVAS FOOTWEAR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10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(10.00)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9567142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212436901"/>
              </p:ext>
            </p:extLst>
          </p:nvPr>
        </p:nvGraphicFramePr>
        <p:xfrm>
          <a:off x="54594" y="54601"/>
          <a:ext cx="8937007" cy="4902849"/>
        </p:xfrm>
        <a:graphic>
          <a:graphicData uri="http://schemas.openxmlformats.org/drawingml/2006/table">
            <a:tbl>
              <a:tblPr firstRow="1" firstCol="1" bandRow="1">
                <a:tableStyleId>{5C22544A-7EE6-4342-B048-85BDC9FD1C3A}</a:tableStyleId>
              </a:tblPr>
              <a:tblGrid>
                <a:gridCol w="813002"/>
                <a:gridCol w="4368586"/>
                <a:gridCol w="1276662"/>
                <a:gridCol w="1276662"/>
                <a:gridCol w="1202095"/>
              </a:tblGrid>
              <a:tr h="218519">
                <a:tc gridSpan="5">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EXPORT FROM PAKISTAN WITH AVERAGE UNIT PRICE DURING  JULY-2017</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218519">
                <a:tc rowSpan="2">
                  <a:txBody>
                    <a:bodyPr/>
                    <a:lstStyle/>
                    <a:p>
                      <a:pPr marL="0" marR="0" algn="ctr">
                        <a:lnSpc>
                          <a:spcPct val="115000"/>
                        </a:lnSpc>
                        <a:spcBef>
                          <a:spcPts val="0"/>
                        </a:spcBef>
                        <a:spcAft>
                          <a:spcPts val="0"/>
                        </a:spcAft>
                      </a:pPr>
                      <a:r>
                        <a:rPr lang="en-US" sz="1150" b="1" dirty="0">
                          <a:solidFill>
                            <a:sysClr val="windowText" lastClr="000000"/>
                          </a:solidFill>
                          <a:effectLst/>
                        </a:rPr>
                        <a:t>NO.</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lnSpc>
                          <a:spcPct val="115000"/>
                        </a:lnSpc>
                        <a:spcBef>
                          <a:spcPts val="0"/>
                        </a:spcBef>
                        <a:spcAft>
                          <a:spcPts val="0"/>
                        </a:spcAft>
                      </a:pPr>
                      <a:r>
                        <a:rPr lang="en-US" sz="1150" b="1" dirty="0">
                          <a:solidFill>
                            <a:sysClr val="windowText" lastClr="000000"/>
                          </a:solidFill>
                          <a:effectLst/>
                        </a:rPr>
                        <a:t>C O M </a:t>
                      </a:r>
                      <a:r>
                        <a:rPr lang="en-US" sz="1150" b="1" dirty="0" err="1">
                          <a:solidFill>
                            <a:sysClr val="windowText" lastClr="000000"/>
                          </a:solidFill>
                          <a:effectLst/>
                        </a:rPr>
                        <a:t>M</a:t>
                      </a:r>
                      <a:r>
                        <a:rPr lang="en-US" sz="1150" b="1" dirty="0">
                          <a:solidFill>
                            <a:sysClr val="windowText" lastClr="000000"/>
                          </a:solidFill>
                          <a:effectLst/>
                        </a:rPr>
                        <a:t> O D I T I E S </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algn="ctr">
                        <a:lnSpc>
                          <a:spcPct val="115000"/>
                        </a:lnSpc>
                        <a:spcBef>
                          <a:spcPts val="0"/>
                        </a:spcBef>
                        <a:spcAft>
                          <a:spcPts val="0"/>
                        </a:spcAft>
                      </a:pPr>
                      <a:r>
                        <a:rPr lang="en-US" sz="1150" b="1" dirty="0" smtClean="0">
                          <a:solidFill>
                            <a:sysClr val="windowText" lastClr="000000"/>
                          </a:solidFill>
                          <a:effectLst/>
                          <a:latin typeface="+mn-lt"/>
                          <a:ea typeface="+mn-ea"/>
                          <a:cs typeface="+mn-cs"/>
                        </a:rPr>
                        <a:t>JULY</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31395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2017</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2016</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50" b="1" dirty="0">
                          <a:solidFill>
                            <a:sysClr val="windowText" lastClr="000000"/>
                          </a:solidFill>
                          <a:effectLst/>
                        </a:rPr>
                        <a:t>% Change</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sng" strike="noStrike">
                          <a:solidFill>
                            <a:schemeClr val="tx1"/>
                          </a:solidFill>
                          <a:effectLst/>
                          <a:latin typeface="Arial"/>
                        </a:rPr>
                        <a:t>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sng" strike="noStrike">
                          <a:solidFill>
                            <a:schemeClr val="tx1"/>
                          </a:solidFill>
                          <a:effectLst/>
                          <a:latin typeface="Arial"/>
                        </a:rPr>
                        <a:t>OTHER SECTORS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dirty="0">
                          <a:solidFill>
                            <a:schemeClr val="tx1"/>
                          </a:solidFill>
                          <a:effectLst/>
                          <a:latin typeface="Arial"/>
                        </a:rPr>
                        <a:t>150,745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146,105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3.18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0" i="0" u="none" strike="noStrike" dirty="0">
                          <a:solidFill>
                            <a:schemeClr val="tx1"/>
                          </a:solidFill>
                          <a:effectLst/>
                          <a:latin typeface="Arial"/>
                        </a:rPr>
                        <a:t>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OTHER FOOTWEAR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dirty="0">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816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1,162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(29.78)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1"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b)</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sng" strike="noStrike" dirty="0">
                          <a:solidFill>
                            <a:schemeClr val="tx1"/>
                          </a:solidFill>
                          <a:effectLst/>
                          <a:latin typeface="Arial"/>
                        </a:rPr>
                        <a:t>CARPETS &amp; RUGS MATS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dirty="0">
                          <a:solidFill>
                            <a:schemeClr val="tx1"/>
                          </a:solidFill>
                          <a:effectLst/>
                          <a:latin typeface="Arial"/>
                        </a:rPr>
                        <a:t>Qty.000  </a:t>
                      </a:r>
                      <a:r>
                        <a:rPr lang="en-US" sz="1000" b="0" i="0" u="none" strike="noStrike" dirty="0" err="1">
                          <a:solidFill>
                            <a:schemeClr val="tx1"/>
                          </a:solidFill>
                          <a:effectLst/>
                          <a:latin typeface="Arial"/>
                        </a:rPr>
                        <a:t>Sq.M</a:t>
                      </a:r>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97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                      132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(26.52)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0" i="0" u="none" strike="noStrike">
                          <a:solidFill>
                            <a:schemeClr val="tx1"/>
                          </a:solidFill>
                          <a:effectLst/>
                          <a:latin typeface="Arial"/>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dirty="0">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5,539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                   6,926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(20.03)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A.U.P.  per Sq.M.</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57.10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                   52.47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8.83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                        -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sng" strike="noStrike">
                          <a:solidFill>
                            <a:schemeClr val="tx1"/>
                          </a:solidFill>
                          <a:effectLst/>
                          <a:latin typeface="Arial"/>
                        </a:rPr>
                        <a:t>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sng" strike="noStrike">
                          <a:solidFill>
                            <a:schemeClr val="tx1"/>
                          </a:solidFill>
                          <a:effectLst/>
                          <a:latin typeface="Arial"/>
                        </a:rPr>
                        <a:t>ALL OTHER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70,110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62,352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dirty="0">
                          <a:solidFill>
                            <a:schemeClr val="tx1"/>
                          </a:solidFill>
                          <a:effectLst/>
                          <a:latin typeface="Arial"/>
                        </a:rPr>
                        <a:t>12.44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sng"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sng"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TOTAL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dirty="0">
                          <a:solidFill>
                            <a:schemeClr val="tx1"/>
                          </a:solidFill>
                          <a:effectLst/>
                          <a:latin typeface="Arial"/>
                        </a:rPr>
                        <a:t>1,631,037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dirty="0">
                          <a:solidFill>
                            <a:schemeClr val="tx1"/>
                          </a:solidFill>
                          <a:effectLst/>
                          <a:latin typeface="Arial"/>
                        </a:rPr>
                        <a:t>1,474,744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dirty="0">
                          <a:solidFill>
                            <a:schemeClr val="tx1"/>
                          </a:solidFill>
                          <a:effectLst/>
                          <a:latin typeface="Arial"/>
                        </a:rPr>
                        <a:t>10.60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1"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7106748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705553039"/>
              </p:ext>
            </p:extLst>
          </p:nvPr>
        </p:nvGraphicFramePr>
        <p:xfrm>
          <a:off x="218363" y="245657"/>
          <a:ext cx="8734568" cy="6428096"/>
        </p:xfrm>
        <a:graphic>
          <a:graphicData uri="http://schemas.openxmlformats.org/drawingml/2006/table">
            <a:tbl>
              <a:tblPr/>
              <a:tblGrid>
                <a:gridCol w="3746249"/>
                <a:gridCol w="1662773"/>
                <a:gridCol w="1662773"/>
                <a:gridCol w="1662773"/>
              </a:tblGrid>
              <a:tr h="592370">
                <a:tc gridSpan="4">
                  <a:txBody>
                    <a:bodyPr/>
                    <a:lstStyle/>
                    <a:p>
                      <a:pPr algn="ctr" fontAlgn="b"/>
                      <a:r>
                        <a:rPr lang="en-US" sz="2500" b="1" i="0" u="sng" strike="noStrike" dirty="0" err="1">
                          <a:solidFill>
                            <a:srgbClr val="000000"/>
                          </a:solidFill>
                          <a:latin typeface="Times New Roman"/>
                        </a:rPr>
                        <a:t>SBP</a:t>
                      </a:r>
                      <a:r>
                        <a:rPr lang="en-US" sz="2500" b="1" i="0" u="sng" strike="noStrike" dirty="0">
                          <a:solidFill>
                            <a:srgbClr val="000000"/>
                          </a:solidFill>
                          <a:latin typeface="Times New Roman"/>
                        </a:rPr>
                        <a:t> EXPORT RECEIPTS BY COUNTRY</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algn="ctr" fontAlgn="b"/>
                      <a:endParaRPr lang="en-US" sz="2500" b="1" i="0" u="sng" strike="noStrike" dirty="0">
                        <a:solidFill>
                          <a:srgbClr val="000000"/>
                        </a:solidFill>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505">
                <a:tc gridSpan="4">
                  <a:txBody>
                    <a:bodyPr/>
                    <a:lstStyle/>
                    <a:p>
                      <a:pPr algn="ctr" fontAlgn="b"/>
                      <a:r>
                        <a:rPr lang="en-US" sz="2500" b="0" i="0" u="none" strike="noStrike" dirty="0">
                          <a:solidFill>
                            <a:srgbClr val="000000"/>
                          </a:solidFill>
                          <a:latin typeface="Times New Roman"/>
                        </a:rPr>
                        <a:t>(Thousand US Dollar)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algn="ctr" fontAlgn="b"/>
                      <a:endParaRPr lang="en-US" sz="2500" b="0" i="0" u="none" strike="noStrike" dirty="0">
                        <a:solidFill>
                          <a:srgbClr val="000000"/>
                        </a:solidFill>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505">
                <a:tc rowSpan="2">
                  <a:txBody>
                    <a:bodyPr/>
                    <a:lstStyle/>
                    <a:p>
                      <a:pPr algn="l" fontAlgn="b"/>
                      <a:r>
                        <a:rPr lang="en-US" sz="2500" b="1" i="0" u="none" strike="noStrike" dirty="0" smtClean="0">
                          <a:solidFill>
                            <a:srgbClr val="000000"/>
                          </a:solidFill>
                          <a:latin typeface="Times New Roman"/>
                        </a:rPr>
                        <a:t>CONTINENT</a:t>
                      </a:r>
                      <a:r>
                        <a:rPr lang="en-US" sz="2500" b="1" i="0" u="none" strike="noStrike" baseline="0" dirty="0" smtClean="0">
                          <a:solidFill>
                            <a:srgbClr val="000000"/>
                          </a:solidFill>
                          <a:latin typeface="Times New Roman"/>
                        </a:rPr>
                        <a:t> </a:t>
                      </a:r>
                      <a:r>
                        <a:rPr lang="en-US" sz="2500" b="1" i="0" u="none" strike="noStrike" dirty="0" smtClean="0">
                          <a:solidFill>
                            <a:srgbClr val="000000"/>
                          </a:solidFill>
                          <a:latin typeface="Times New Roman"/>
                        </a:rPr>
                        <a:t>/ REGION</a:t>
                      </a:r>
                      <a:endParaRPr lang="en-US" sz="2500" b="1" i="0" u="none" strike="noStrike" dirty="0">
                        <a:solidFill>
                          <a:srgbClr val="000000"/>
                        </a:solidFill>
                        <a:latin typeface="Times New Roman"/>
                      </a:endParaRPr>
                    </a:p>
                  </a:txBody>
                  <a:tcPr marL="171450"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500" b="1" i="0" u="none" strike="noStrike" cap="none" normalizeH="0" baseline="0" dirty="0" smtClean="0">
                          <a:ln>
                            <a:noFill/>
                          </a:ln>
                          <a:solidFill>
                            <a:srgbClr val="000000"/>
                          </a:solidFill>
                          <a:effectLst/>
                          <a:latin typeface="Times New Roman" pitchFamily="18" charset="0"/>
                          <a:cs typeface="Times New Roman" pitchFamily="18" charset="0"/>
                        </a:rPr>
                        <a:t>JULY</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505">
                <a:tc vMerge="1">
                  <a:txBody>
                    <a:bodyPr/>
                    <a:lstStyle/>
                    <a:p>
                      <a:pPr algn="l" fontAlgn="b"/>
                      <a:endParaRPr lang="en-US" sz="2500" b="1" i="0" u="none" strike="noStrike" dirty="0">
                        <a:solidFill>
                          <a:srgbClr val="000000"/>
                        </a:solidFill>
                        <a:latin typeface="Times New Roman"/>
                      </a:endParaRP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500" b="1" i="0" u="none" strike="noStrike" dirty="0" smtClean="0">
                          <a:solidFill>
                            <a:srgbClr val="000000"/>
                          </a:solidFill>
                          <a:latin typeface="Times New Roman" pitchFamily="18" charset="0"/>
                          <a:cs typeface="Times New Roman" pitchFamily="18" charset="0"/>
                        </a:rPr>
                        <a:t>2017</a:t>
                      </a:r>
                      <a:endParaRPr lang="en-US" sz="2500" b="1" i="0" u="none" strike="noStrike" dirty="0">
                        <a:solidFill>
                          <a:srgbClr val="000000"/>
                        </a:solidFill>
                        <a:latin typeface="Times New Roman" pitchFamily="18" charset="0"/>
                        <a:cs typeface="Times New Roman" pitchFamily="18" charset="0"/>
                      </a:endParaRPr>
                    </a:p>
                  </a:txBody>
                  <a:tcPr marL="9039" marR="9039" marT="90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500" b="1" i="0" u="none" strike="noStrike" dirty="0" smtClean="0">
                          <a:solidFill>
                            <a:srgbClr val="000000"/>
                          </a:solidFill>
                          <a:latin typeface="Times New Roman" pitchFamily="18" charset="0"/>
                          <a:cs typeface="Times New Roman" pitchFamily="18" charset="0"/>
                        </a:rPr>
                        <a:t>2016</a:t>
                      </a:r>
                      <a:endParaRPr lang="en-US" sz="2500" b="1" i="0" u="none" strike="noStrike" dirty="0">
                        <a:solidFill>
                          <a:srgbClr val="000000"/>
                        </a:solidFill>
                        <a:latin typeface="Times New Roman" pitchFamily="18" charset="0"/>
                        <a:cs typeface="Times New Roman" pitchFamily="18" charset="0"/>
                      </a:endParaRPr>
                    </a:p>
                  </a:txBody>
                  <a:tcPr marL="9039" marR="9039" marT="90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500" b="1" i="0" u="none" strike="noStrike" cap="none" normalizeH="0" baseline="0" dirty="0" smtClean="0">
                          <a:ln>
                            <a:noFill/>
                          </a:ln>
                          <a:solidFill>
                            <a:srgbClr val="000000"/>
                          </a:solidFill>
                          <a:effectLst/>
                          <a:latin typeface="Times New Roman" pitchFamily="18" charset="0"/>
                          <a:cs typeface="Times New Roman" pitchFamily="18" charset="0"/>
                        </a:rPr>
                        <a:t>% Change</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8530">
                <a:tc>
                  <a:txBody>
                    <a:bodyPr/>
                    <a:lstStyle/>
                    <a:p>
                      <a:pPr algn="l" fontAlgn="b"/>
                      <a:r>
                        <a:rPr lang="en-US" sz="2500" b="0" i="0" u="none" strike="noStrike" dirty="0">
                          <a:solidFill>
                            <a:srgbClr val="000000"/>
                          </a:solidFill>
                          <a:latin typeface="Times New Roman"/>
                        </a:rPr>
                        <a:t>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2500" b="0" i="0" u="none" strike="noStrike" dirty="0">
                          <a:solidFill>
                            <a:srgbClr val="000000"/>
                          </a:solidFill>
                          <a:latin typeface="Times New Roman"/>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2500" b="0" i="0" u="none" strike="noStrike" dirty="0">
                          <a:solidFill>
                            <a:srgbClr val="000000"/>
                          </a:solidFill>
                          <a:latin typeface="Times New Roman"/>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2500" b="0" i="0" u="none" strike="noStrike" dirty="0">
                        <a:solidFill>
                          <a:srgbClr val="000000"/>
                        </a:solidFill>
                        <a:latin typeface="Times New Roman"/>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45156">
                <a:tc>
                  <a:txBody>
                    <a:bodyPr/>
                    <a:lstStyle/>
                    <a:p>
                      <a:pPr algn="l" fontAlgn="b"/>
                      <a:r>
                        <a:rPr lang="en-US" sz="2800" b="1" i="0" u="none" strike="noStrike" dirty="0">
                          <a:solidFill>
                            <a:srgbClr val="FF0000"/>
                          </a:solidFill>
                          <a:latin typeface="Times New Roman"/>
                        </a:rPr>
                        <a:t>Total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1,681,080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1,536,031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9.44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505">
                <a:tc>
                  <a:txBody>
                    <a:bodyPr/>
                    <a:lstStyle/>
                    <a:p>
                      <a:pPr algn="l" fontAlgn="b"/>
                      <a:r>
                        <a:rPr lang="en-US" sz="2800" b="0" i="0" u="none" strike="noStrike" dirty="0">
                          <a:solidFill>
                            <a:srgbClr val="000000"/>
                          </a:solidFill>
                          <a:latin typeface="Times New Roman"/>
                        </a:rPr>
                        <a:t>Asia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Times New Roman"/>
                        </a:rPr>
                        <a:t>614,588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Times New Roman"/>
                        </a:rPr>
                        <a:t>529,003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16.18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505">
                <a:tc>
                  <a:txBody>
                    <a:bodyPr/>
                    <a:lstStyle/>
                    <a:p>
                      <a:pPr algn="l" fontAlgn="b"/>
                      <a:r>
                        <a:rPr lang="en-US" sz="2800" b="0" i="0" u="none" strike="noStrike" dirty="0">
                          <a:solidFill>
                            <a:srgbClr val="000000"/>
                          </a:solidFill>
                          <a:latin typeface="Times New Roman"/>
                        </a:rPr>
                        <a:t>Europe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620,859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544,629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14.00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505">
                <a:tc>
                  <a:txBody>
                    <a:bodyPr/>
                    <a:lstStyle/>
                    <a:p>
                      <a:pPr algn="l" fontAlgn="b"/>
                      <a:r>
                        <a:rPr lang="en-US" sz="2800" b="0" i="0" u="none" strike="noStrike">
                          <a:solidFill>
                            <a:srgbClr val="000000"/>
                          </a:solidFill>
                          <a:latin typeface="Times New Roman"/>
                        </a:rPr>
                        <a:t>Americas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             335,316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360,679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-7.03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505">
                <a:tc>
                  <a:txBody>
                    <a:bodyPr/>
                    <a:lstStyle/>
                    <a:p>
                      <a:pPr algn="l" fontAlgn="b"/>
                      <a:r>
                        <a:rPr lang="en-US" sz="2800" b="0" i="0" u="none" strike="noStrike">
                          <a:solidFill>
                            <a:srgbClr val="000000"/>
                          </a:solidFill>
                          <a:latin typeface="Times New Roman"/>
                        </a:rPr>
                        <a:t>Africa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87,317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80,231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8.83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6505">
                <a:tc>
                  <a:txBody>
                    <a:bodyPr/>
                    <a:lstStyle/>
                    <a:p>
                      <a:pPr algn="l" fontAlgn="b"/>
                      <a:r>
                        <a:rPr lang="en-US" sz="2800" b="0" i="0" u="none" strike="noStrike" dirty="0">
                          <a:solidFill>
                            <a:srgbClr val="000000"/>
                          </a:solidFill>
                          <a:latin typeface="Times New Roman"/>
                        </a:rPr>
                        <a:t>Oceania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Times New Roman"/>
                        </a:rPr>
                        <a:t>23,000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Times New Roman"/>
                        </a:rPr>
                        <a:t>21,489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7.03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pPr algn="just"/>
            <a:r>
              <a:rPr lang="en-US" b="1" u="sng" dirty="0" smtClean="0">
                <a:latin typeface="Times New Roman" pitchFamily="18" charset="0"/>
                <a:cs typeface="Times New Roman" pitchFamily="18" charset="0"/>
              </a:rPr>
              <a:t>Highlights:</a:t>
            </a:r>
            <a:endParaRPr lang="en-US" b="1" u="sng" dirty="0">
              <a:latin typeface="Times New Roman" pitchFamily="18" charset="0"/>
              <a:cs typeface="Times New Roman" pitchFamily="18" charset="0"/>
            </a:endParaRPr>
          </a:p>
        </p:txBody>
      </p:sp>
      <p:sp>
        <p:nvSpPr>
          <p:cNvPr id="4" name="TextBox 3"/>
          <p:cNvSpPr txBox="1"/>
          <p:nvPr/>
        </p:nvSpPr>
        <p:spPr>
          <a:xfrm>
            <a:off x="457200" y="1143000"/>
            <a:ext cx="8153400" cy="5078313"/>
          </a:xfrm>
          <a:prstGeom prst="rect">
            <a:avLst/>
          </a:prstGeom>
          <a:noFill/>
        </p:spPr>
        <p:txBody>
          <a:bodyPr wrap="square" rtlCol="0">
            <a:spAutoFit/>
          </a:bodyPr>
          <a:lstStyle/>
          <a:p>
            <a:pPr algn="just"/>
            <a:r>
              <a:rPr lang="en-US" dirty="0" smtClean="0">
                <a:latin typeface="Times New Roman" pitchFamily="18" charset="0"/>
                <a:cs typeface="Times New Roman" pitchFamily="18" charset="0"/>
              </a:rPr>
              <a:t>Overall Pakistan exports during first month of the fiscal year 2017-18 was increased by 10.6 %. Export of Most of the items increase substantially. </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All four major sectors, Textiles, Agro &amp; Food, Minerals &amp; Metals and Manufacturing sectors showed positive growth. </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Mineral &amp; Metal Sector showed most positive growth of 354%, which export during the said month was US$ 32.1 million while during the same month last year the exports were US$ 7.1 million. </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Textiles and Garment sector showed a positive growth of 2.7%. Export of Textile and Garments value were US$ 1 billion, which was US$ 979 million during the same month last year. </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Export </a:t>
            </a:r>
            <a:r>
              <a:rPr lang="en-US" dirty="0">
                <a:latin typeface="Times New Roman" pitchFamily="18" charset="0"/>
                <a:cs typeface="Times New Roman" pitchFamily="18" charset="0"/>
              </a:rPr>
              <a:t>of Agro &amp; Food sector is </a:t>
            </a:r>
            <a:r>
              <a:rPr lang="en-US" dirty="0" smtClean="0">
                <a:latin typeface="Times New Roman" pitchFamily="18" charset="0"/>
                <a:cs typeface="Times New Roman" pitchFamily="18" charset="0"/>
              </a:rPr>
              <a:t>increases </a:t>
            </a:r>
            <a:r>
              <a:rPr lang="en-US" dirty="0">
                <a:latin typeface="Times New Roman" pitchFamily="18" charset="0"/>
                <a:cs typeface="Times New Roman" pitchFamily="18" charset="0"/>
              </a:rPr>
              <a:t>by </a:t>
            </a:r>
            <a:r>
              <a:rPr lang="en-US" dirty="0" smtClean="0">
                <a:latin typeface="Times New Roman" pitchFamily="18" charset="0"/>
                <a:cs typeface="Times New Roman" pitchFamily="18" charset="0"/>
              </a:rPr>
              <a:t>34%, total  export value </a:t>
            </a:r>
            <a:r>
              <a:rPr lang="en-US" dirty="0">
                <a:latin typeface="Times New Roman" pitchFamily="18" charset="0"/>
                <a:cs typeface="Times New Roman" pitchFamily="18" charset="0"/>
              </a:rPr>
              <a:t>was US$ </a:t>
            </a:r>
            <a:r>
              <a:rPr lang="en-US" dirty="0" smtClean="0">
                <a:latin typeface="Times New Roman" pitchFamily="18" charset="0"/>
                <a:cs typeface="Times New Roman" pitchFamily="18" charset="0"/>
              </a:rPr>
              <a:t>253 million for this month while during the </a:t>
            </a:r>
            <a:r>
              <a:rPr lang="en-US" dirty="0">
                <a:latin typeface="Times New Roman" pitchFamily="18" charset="0"/>
                <a:cs typeface="Times New Roman" pitchFamily="18" charset="0"/>
              </a:rPr>
              <a:t>same month last year the exports were US$ </a:t>
            </a:r>
            <a:r>
              <a:rPr lang="en-US" dirty="0" smtClean="0">
                <a:latin typeface="Times New Roman" pitchFamily="18" charset="0"/>
                <a:cs typeface="Times New Roman" pitchFamily="18" charset="0"/>
              </a:rPr>
              <a:t>188 </a:t>
            </a:r>
            <a:r>
              <a:rPr lang="en-US" dirty="0">
                <a:latin typeface="Times New Roman" pitchFamily="18" charset="0"/>
                <a:cs typeface="Times New Roman" pitchFamily="18" charset="0"/>
              </a:rPr>
              <a:t>million. </a:t>
            </a:r>
          </a:p>
          <a:p>
            <a:pPr algn="just"/>
            <a:r>
              <a:rPr lang="en-US" dirty="0" smtClean="0">
                <a:latin typeface="Times New Roman" pitchFamily="18" charset="0"/>
                <a:cs typeface="Times New Roman" pitchFamily="18" charset="0"/>
              </a:rPr>
              <a:t> .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3151116358"/>
              </p:ext>
            </p:extLst>
          </p:nvPr>
        </p:nvGraphicFramePr>
        <p:xfrm>
          <a:off x="152400" y="304800"/>
          <a:ext cx="8839200" cy="6324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720246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617323474"/>
              </p:ext>
            </p:extLst>
          </p:nvPr>
        </p:nvGraphicFramePr>
        <p:xfrm>
          <a:off x="122238" y="136525"/>
          <a:ext cx="8921555" cy="6591815"/>
        </p:xfrm>
        <a:graphic>
          <a:graphicData uri="http://schemas.openxmlformats.org/drawingml/2006/table">
            <a:tbl>
              <a:tblPr/>
              <a:tblGrid>
                <a:gridCol w="1134718"/>
                <a:gridCol w="3296380"/>
                <a:gridCol w="1517608"/>
                <a:gridCol w="1669369"/>
                <a:gridCol w="1303480"/>
              </a:tblGrid>
              <a:tr h="433845">
                <a:tc gridSpan="5">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i="0" u="sng" strike="noStrike" cap="none" normalizeH="0" baseline="0" dirty="0" smtClean="0">
                          <a:ln>
                            <a:noFill/>
                          </a:ln>
                          <a:solidFill>
                            <a:srgbClr val="000000"/>
                          </a:solidFill>
                          <a:effectLst/>
                          <a:latin typeface="Times New Roman" pitchFamily="18" charset="0"/>
                          <a:cs typeface="Times New Roman" pitchFamily="18" charset="0"/>
                        </a:rPr>
                        <a:t>SBP EXPORT RECEIPTS BY TOP 10 COUNTRIES</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33845">
                <a:tc gridSpan="5">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(Thousand US Dollar)</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33845">
                <a:tc row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Rank</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Countries</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JULY</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433845">
                <a:tc vMerge="1">
                  <a:txBody>
                    <a:bodyPr/>
                    <a:lstStyle/>
                    <a:p>
                      <a:endParaRPr lang="en-US"/>
                    </a:p>
                  </a:txBody>
                  <a:tcPr/>
                </a:tc>
                <a:tc vMerge="1">
                  <a:txBody>
                    <a:bodyPr/>
                    <a:lstStyle/>
                    <a:p>
                      <a:endParaRPr lang="en-US"/>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2017</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2016</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 Change</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517985">
                <a:tc vMerge="1">
                  <a:txBody>
                    <a:bodyPr/>
                    <a:lstStyle/>
                    <a:p>
                      <a:endParaRPr lang="en-US"/>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990000"/>
                          </a:solidFill>
                          <a:effectLst/>
                          <a:latin typeface="Times New Roman" pitchFamily="18" charset="0"/>
                          <a:cs typeface="Times New Roman" pitchFamily="18" charset="0"/>
                        </a:rPr>
                        <a:t>Total</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dirty="0">
                          <a:solidFill>
                            <a:srgbClr val="000000"/>
                          </a:solidFill>
                          <a:effectLst/>
                          <a:latin typeface="Calibri"/>
                        </a:rPr>
                        <a:t>1,681,080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dirty="0">
                          <a:solidFill>
                            <a:srgbClr val="000000"/>
                          </a:solidFill>
                          <a:effectLst/>
                          <a:latin typeface="Calibri"/>
                        </a:rPr>
                        <a:t>1,536,031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dirty="0">
                          <a:solidFill>
                            <a:srgbClr val="000000"/>
                          </a:solidFill>
                          <a:effectLst/>
                          <a:latin typeface="Calibri"/>
                        </a:rPr>
                        <a:t>9.44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33845">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1</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U. S. 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282,483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305,410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-7.51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33845">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2</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U. 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131,413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116,260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13.03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33845">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3</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Germany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108,683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99,960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8.73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33845">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4</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China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104,873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96,863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8.27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33845">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5</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Afghanistan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95,713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63,486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50.76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33845">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6</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U.A.E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88,290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71,701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23.14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33845">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7</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Spain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63,759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61,525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3.63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33845">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8</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Italy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60,214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49,692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21.17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33845">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9</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Belgium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51,284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43,886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16.86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33845">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10</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Netherlands (Holland)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50,881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48,186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dirty="0">
                          <a:solidFill>
                            <a:srgbClr val="000000"/>
                          </a:solidFill>
                          <a:effectLst/>
                          <a:latin typeface="Calibri"/>
                        </a:rPr>
                        <a:t>5.59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693086910"/>
              </p:ext>
            </p:extLst>
          </p:nvPr>
        </p:nvGraphicFramePr>
        <p:xfrm>
          <a:off x="122238" y="109538"/>
          <a:ext cx="8909028" cy="6692098"/>
        </p:xfrm>
        <a:graphic>
          <a:graphicData uri="http://schemas.openxmlformats.org/drawingml/2006/table">
            <a:tbl>
              <a:tblPr/>
              <a:tblGrid>
                <a:gridCol w="826529"/>
                <a:gridCol w="2950073"/>
                <a:gridCol w="1886711"/>
                <a:gridCol w="1888300"/>
                <a:gridCol w="1357415"/>
              </a:tblGrid>
              <a:tr h="478007">
                <a:tc gridSpan="5">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SBP EXPORTS RECEIPTS BY TOP ASIAN (Thousand $)</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78007">
                <a:tc row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Times New Roman" pitchFamily="18" charset="0"/>
                          <a:cs typeface="Times New Roman" pitchFamily="18" charset="0"/>
                        </a:rPr>
                        <a:t>Rank</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Asian Countries </a:t>
                      </a:r>
                    </a:p>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JULY</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478007">
                <a:tc vMerge="1">
                  <a:txBody>
                    <a:bodyPr/>
                    <a:lstStyle/>
                    <a:p>
                      <a:endParaRPr lang="en-US"/>
                    </a:p>
                  </a:txBody>
                  <a:tcPr/>
                </a:tc>
                <a:tc vMerge="1">
                  <a:txBody>
                    <a:bodyPr/>
                    <a:lstStyle/>
                    <a:p>
                      <a:endParaRPr lang="en-US"/>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2017</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2016</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 Change</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78007">
                <a:tc vMerge="1">
                  <a:txBody>
                    <a:bodyPr/>
                    <a:lstStyle/>
                    <a:p>
                      <a:endParaRPr lang="en-US"/>
                    </a:p>
                  </a:txBody>
                  <a:tcPr/>
                </a:tc>
                <a:tc>
                  <a:txBody>
                    <a:bodyPr/>
                    <a:lstStyle/>
                    <a:p>
                      <a:pPr algn="l" fontAlgn="b"/>
                      <a:r>
                        <a:rPr lang="en-US" sz="2500" b="1" i="0" u="none" strike="noStrike">
                          <a:solidFill>
                            <a:srgbClr val="000000"/>
                          </a:solidFill>
                          <a:latin typeface="Times New Roman" pitchFamily="18" charset="0"/>
                          <a:cs typeface="Times New Roman" pitchFamily="18" charset="0"/>
                        </a:rPr>
                        <a:t>Asia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dirty="0">
                          <a:solidFill>
                            <a:srgbClr val="000000"/>
                          </a:solidFill>
                          <a:effectLst/>
                          <a:latin typeface="Times New Roman"/>
                        </a:rPr>
                        <a:t>614,588</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dirty="0">
                          <a:solidFill>
                            <a:srgbClr val="000000"/>
                          </a:solidFill>
                          <a:effectLst/>
                          <a:latin typeface="Times New Roman"/>
                        </a:rPr>
                        <a:t>529,003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dirty="0">
                          <a:solidFill>
                            <a:srgbClr val="000000"/>
                          </a:solidFill>
                          <a:effectLst/>
                          <a:latin typeface="Calibri"/>
                        </a:rPr>
                        <a:t>16.18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78007">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1</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China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104873.2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96863.27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8.27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78007">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2</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Afghanistan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95713.42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63485.63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50.76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78007">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3</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U.A.E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88290.17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71700.99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23.14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78007">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4</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Bangladesh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47923.97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52538.9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-8.78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78007">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5</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India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27806.02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38797.27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-28.33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78007">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6</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Saudi Arabia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25143.82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27849.5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-9.72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78007">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7</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Sri Lanka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24710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17418.9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41.86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78007">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8</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Singapore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20924.56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13100.34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59.73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78007">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9</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South Korea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19153.51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17931.05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6.82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78007">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10</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Hong Kong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16790.18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13295.18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dirty="0">
                          <a:solidFill>
                            <a:srgbClr val="000000"/>
                          </a:solidFill>
                          <a:effectLst/>
                          <a:latin typeface="Calibri"/>
                        </a:rPr>
                        <a:t>26.29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097507092"/>
              </p:ext>
            </p:extLst>
          </p:nvPr>
        </p:nvGraphicFramePr>
        <p:xfrm>
          <a:off x="150813" y="163513"/>
          <a:ext cx="8856662" cy="6581775"/>
        </p:xfrm>
        <a:graphic>
          <a:graphicData uri="http://schemas.openxmlformats.org/drawingml/2006/table">
            <a:tbl>
              <a:tblPr/>
              <a:tblGrid>
                <a:gridCol w="828675"/>
                <a:gridCol w="3571875"/>
                <a:gridCol w="1639887"/>
                <a:gridCol w="1638300"/>
                <a:gridCol w="1177925"/>
              </a:tblGrid>
              <a:tr h="803275">
                <a:tc gridSpan="5">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rgbClr val="000000"/>
                          </a:solidFill>
                          <a:effectLst/>
                          <a:latin typeface="Times New Roman" pitchFamily="18" charset="0"/>
                          <a:cs typeface="Times New Roman" pitchFamily="18" charset="0"/>
                        </a:rPr>
                        <a:t>SBP EXPORTS RECEIPTS BY TOP AMERICAN COUNTRIES (Thousand $)</a:t>
                      </a:r>
                    </a:p>
                  </a:txBody>
                  <a:tcPr marL="9525" marR="9525"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44500">
                <a:tc row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Times New Roman" pitchFamily="18" charset="0"/>
                          <a:cs typeface="Times New Roman" pitchFamily="18" charset="0"/>
                        </a:rPr>
                        <a:t>Rank</a:t>
                      </a:r>
                    </a:p>
                  </a:txBody>
                  <a:tcPr marL="9525" marR="9525"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Times New Roman" pitchFamily="18" charset="0"/>
                          <a:cs typeface="Times New Roman" pitchFamily="18" charset="0"/>
                        </a:rPr>
                        <a:t>Countries</a:t>
                      </a:r>
                    </a:p>
                  </a:txBody>
                  <a:tcPr marL="9525" marR="9525"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JULY</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444500">
                <a:tc vMerge="1">
                  <a:txBody>
                    <a:bodyPr/>
                    <a:lstStyle/>
                    <a:p>
                      <a:endParaRPr lang="en-US"/>
                    </a:p>
                  </a:txBody>
                  <a:tcPr/>
                </a:tc>
                <a:tc vMerge="1">
                  <a:txBody>
                    <a:bodyPr/>
                    <a:lstStyle/>
                    <a:p>
                      <a:endParaRPr lang="en-US"/>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2017</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2016</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 Change</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4500">
                <a:tc vMerge="1">
                  <a:txBody>
                    <a:bodyPr/>
                    <a:lstStyle/>
                    <a:p>
                      <a:endParaRPr lang="en-US"/>
                    </a:p>
                  </a:txBody>
                  <a:tcPr/>
                </a:tc>
                <a:tc>
                  <a:txBody>
                    <a:bodyPr/>
                    <a:lstStyle/>
                    <a:p>
                      <a:pPr algn="l" fontAlgn="b"/>
                      <a:r>
                        <a:rPr lang="en-US" sz="2500" b="1" i="0" u="none" strike="noStrike">
                          <a:solidFill>
                            <a:srgbClr val="000000"/>
                          </a:solidFill>
                          <a:latin typeface="Times New Roman"/>
                        </a:rPr>
                        <a:t>America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dirty="0">
                          <a:solidFill>
                            <a:srgbClr val="000000"/>
                          </a:solidFill>
                          <a:effectLst/>
                          <a:latin typeface="Calibri"/>
                        </a:rPr>
                        <a:t>             335,316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dirty="0">
                          <a:solidFill>
                            <a:srgbClr val="000000"/>
                          </a:solidFill>
                          <a:effectLst/>
                          <a:latin typeface="Calibri"/>
                        </a:rPr>
                        <a:t>360,679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dirty="0">
                          <a:solidFill>
                            <a:srgbClr val="000000"/>
                          </a:solidFill>
                          <a:effectLst/>
                          <a:latin typeface="Calibri"/>
                        </a:rPr>
                        <a:t>-7.03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4500">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1</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U. S. 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             282,483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             305,410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2000" b="0" i="0" u="none" strike="noStrike">
                          <a:solidFill>
                            <a:srgbClr val="000000"/>
                          </a:solidFill>
                          <a:effectLst/>
                          <a:latin typeface="Calibri"/>
                        </a:rPr>
                        <a:t>-7.51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4500">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2</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Canada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               21,782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               21,358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2000" b="0" i="0" u="none" strike="noStrike">
                          <a:solidFill>
                            <a:srgbClr val="000000"/>
                          </a:solidFill>
                          <a:effectLst/>
                          <a:latin typeface="Calibri"/>
                        </a:rPr>
                        <a:t>1.99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4500">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3</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Mexico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                 7,434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                 7,859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2000" b="0" i="0" u="none" strike="noStrike">
                          <a:solidFill>
                            <a:srgbClr val="000000"/>
                          </a:solidFill>
                          <a:effectLst/>
                          <a:latin typeface="Calibri"/>
                        </a:rPr>
                        <a:t>-5.41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4500">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4</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Chile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                 6,918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                 5,659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2000" b="0" i="0" u="none" strike="noStrike">
                          <a:solidFill>
                            <a:srgbClr val="000000"/>
                          </a:solidFill>
                          <a:effectLst/>
                          <a:latin typeface="Calibri"/>
                        </a:rPr>
                        <a:t>22.24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4500">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5</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it-IT" sz="2000" b="0" i="0" u="none" strike="noStrike">
                          <a:solidFill>
                            <a:srgbClr val="000000"/>
                          </a:solidFill>
                          <a:effectLst/>
                          <a:latin typeface="Calibri"/>
                        </a:rPr>
                        <a:t>Panama Inc. Panama Canal Zone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                 6,589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2000" b="0" i="0" u="none" strike="noStrike">
                          <a:solidFill>
                            <a:srgbClr val="000000"/>
                          </a:solidFill>
                          <a:effectLst/>
                          <a:latin typeface="Calibri"/>
                        </a:rPr>
                        <a:t>#DIV/0!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4500">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6</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Brazil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                 3,498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                 2,307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2000" b="0" i="0" u="none" strike="noStrike">
                          <a:solidFill>
                            <a:srgbClr val="000000"/>
                          </a:solidFill>
                          <a:effectLst/>
                          <a:latin typeface="Calibri"/>
                        </a:rPr>
                        <a:t>51.66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4500">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7</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Colombia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                 3,173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                 4,286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2000" b="0" i="0" u="none" strike="noStrike">
                          <a:solidFill>
                            <a:srgbClr val="000000"/>
                          </a:solidFill>
                          <a:effectLst/>
                          <a:latin typeface="Calibri"/>
                        </a:rPr>
                        <a:t>-25.97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4500">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8</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Peru</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                 2,197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                 1,759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2000" b="0" i="0" u="none" strike="noStrike">
                          <a:solidFill>
                            <a:srgbClr val="000000"/>
                          </a:solidFill>
                          <a:effectLst/>
                          <a:latin typeface="Calibri"/>
                        </a:rPr>
                        <a:t>24.88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4500">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9</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Argentina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                 2,045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                 4,360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2000" b="0" i="0" u="none" strike="noStrike">
                          <a:solidFill>
                            <a:srgbClr val="000000"/>
                          </a:solidFill>
                          <a:effectLst/>
                          <a:latin typeface="Calibri"/>
                        </a:rPr>
                        <a:t>-53.08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4500">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10</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Paraguay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                     853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2000" b="0" i="0" u="none" strike="noStrike">
                          <a:solidFill>
                            <a:srgbClr val="000000"/>
                          </a:solidFill>
                          <a:effectLst/>
                          <a:latin typeface="Calibri"/>
                        </a:rPr>
                        <a:t>                     622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2000" b="0" i="0" u="none" strike="noStrike" dirty="0">
                          <a:solidFill>
                            <a:srgbClr val="000000"/>
                          </a:solidFill>
                          <a:effectLst/>
                          <a:latin typeface="Calibri"/>
                        </a:rPr>
                        <a:t>37.13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017590332"/>
              </p:ext>
            </p:extLst>
          </p:nvPr>
        </p:nvGraphicFramePr>
        <p:xfrm>
          <a:off x="122238" y="122238"/>
          <a:ext cx="8971658" cy="6704448"/>
        </p:xfrm>
        <a:graphic>
          <a:graphicData uri="http://schemas.openxmlformats.org/drawingml/2006/table">
            <a:tbl>
              <a:tblPr/>
              <a:tblGrid>
                <a:gridCol w="831418"/>
                <a:gridCol w="3581003"/>
                <a:gridCol w="1643687"/>
                <a:gridCol w="1642092"/>
                <a:gridCol w="1273458"/>
              </a:tblGrid>
              <a:tr h="739835">
                <a:tc gridSpan="5">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SBP EXPORTS RECEIPTS BY TOP EUROPEAN COUNTRIES </a:t>
                      </a:r>
                    </a:p>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(Thousand  $)</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62602">
                <a:tc row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Times New Roman" pitchFamily="18" charset="0"/>
                          <a:cs typeface="Times New Roman" pitchFamily="18" charset="0"/>
                        </a:rPr>
                        <a:t>Rank</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Times New Roman" pitchFamily="18" charset="0"/>
                          <a:cs typeface="Times New Roman" pitchFamily="18" charset="0"/>
                        </a:rPr>
                        <a:t>Countries</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JULY</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462602">
                <a:tc vMerge="1">
                  <a:txBody>
                    <a:bodyPr/>
                    <a:lstStyle/>
                    <a:p>
                      <a:endParaRPr lang="en-US"/>
                    </a:p>
                  </a:txBody>
                  <a:tcPr/>
                </a:tc>
                <a:tc vMerge="1">
                  <a:txBody>
                    <a:bodyPr/>
                    <a:lstStyle/>
                    <a:p>
                      <a:endParaRPr lang="en-US"/>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2017</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2016</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 Change</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13389">
                <a:tc vMerge="1">
                  <a:txBody>
                    <a:bodyPr/>
                    <a:lstStyle/>
                    <a:p>
                      <a:endParaRPr lang="en-US"/>
                    </a:p>
                  </a:txBody>
                  <a:tcPr/>
                </a:tc>
                <a:tc>
                  <a:txBody>
                    <a:bodyPr/>
                    <a:lstStyle/>
                    <a:p>
                      <a:pPr algn="l" fontAlgn="b"/>
                      <a:r>
                        <a:rPr lang="en-US" sz="2500" b="1" i="0" u="none" strike="noStrike">
                          <a:solidFill>
                            <a:srgbClr val="000000"/>
                          </a:solidFill>
                          <a:latin typeface="Times New Roman" pitchFamily="18" charset="0"/>
                          <a:cs typeface="Times New Roman" pitchFamily="18" charset="0"/>
                        </a:rPr>
                        <a:t>Europe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dirty="0">
                          <a:solidFill>
                            <a:srgbClr val="000000"/>
                          </a:solidFill>
                          <a:effectLst/>
                          <a:latin typeface="Calibri"/>
                        </a:rPr>
                        <a:t>620,859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dirty="0">
                          <a:solidFill>
                            <a:srgbClr val="000000"/>
                          </a:solidFill>
                          <a:effectLst/>
                          <a:latin typeface="Calibri"/>
                        </a:rPr>
                        <a:t>544,629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dirty="0">
                          <a:solidFill>
                            <a:srgbClr val="000000"/>
                          </a:solidFill>
                          <a:effectLst/>
                          <a:latin typeface="Calibri"/>
                        </a:rPr>
                        <a:t>14.00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62602">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1</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dirty="0">
                          <a:solidFill>
                            <a:srgbClr val="000000"/>
                          </a:solidFill>
                          <a:effectLst/>
                          <a:latin typeface="Calibri"/>
                        </a:rPr>
                        <a:t>U. 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131,413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dirty="0">
                          <a:solidFill>
                            <a:srgbClr val="000000"/>
                          </a:solidFill>
                          <a:effectLst/>
                          <a:latin typeface="Calibri"/>
                        </a:rPr>
                        <a:t>             116,260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dirty="0">
                          <a:solidFill>
                            <a:srgbClr val="000000"/>
                          </a:solidFill>
                          <a:effectLst/>
                          <a:latin typeface="Calibri"/>
                        </a:rPr>
                        <a:t>13.03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62602">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2</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dirty="0">
                          <a:solidFill>
                            <a:srgbClr val="000000"/>
                          </a:solidFill>
                          <a:effectLst/>
                          <a:latin typeface="Calibri"/>
                        </a:rPr>
                        <a:t>Germany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108,683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99,960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8.73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62602">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3</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dirty="0">
                          <a:solidFill>
                            <a:srgbClr val="000000"/>
                          </a:solidFill>
                          <a:effectLst/>
                          <a:latin typeface="Calibri"/>
                        </a:rPr>
                        <a:t>Spain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63,759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61,525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3.63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62602">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4</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dirty="0">
                          <a:solidFill>
                            <a:srgbClr val="000000"/>
                          </a:solidFill>
                          <a:effectLst/>
                          <a:latin typeface="Calibri"/>
                        </a:rPr>
                        <a:t>Italy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60,214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49,692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21.17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62602">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5</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Belgium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51,284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43,886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16.86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62602">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6</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dirty="0">
                          <a:solidFill>
                            <a:srgbClr val="000000"/>
                          </a:solidFill>
                          <a:effectLst/>
                          <a:latin typeface="Calibri"/>
                        </a:rPr>
                        <a:t>Netherlands (Holland)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50,881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48,186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5.59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62602">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7</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France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dirty="0">
                          <a:solidFill>
                            <a:srgbClr val="000000"/>
                          </a:solidFill>
                          <a:effectLst/>
                          <a:latin typeface="Calibri"/>
                        </a:rPr>
                        <a:t>               38,091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29,407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29.53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62602">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8</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Poland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dirty="0">
                          <a:solidFill>
                            <a:srgbClr val="000000"/>
                          </a:solidFill>
                          <a:effectLst/>
                          <a:latin typeface="Calibri"/>
                        </a:rPr>
                        <a:t>               16,303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dirty="0">
                          <a:solidFill>
                            <a:srgbClr val="000000"/>
                          </a:solidFill>
                          <a:effectLst/>
                          <a:latin typeface="Calibri"/>
                        </a:rPr>
                        <a:t>               13,957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16.81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62602">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9</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Portugal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15,998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dirty="0">
                          <a:solidFill>
                            <a:srgbClr val="000000"/>
                          </a:solidFill>
                          <a:effectLst/>
                          <a:latin typeface="Calibri"/>
                        </a:rPr>
                        <a:t>               11,927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dirty="0">
                          <a:solidFill>
                            <a:srgbClr val="000000"/>
                          </a:solidFill>
                          <a:effectLst/>
                          <a:latin typeface="Calibri"/>
                        </a:rPr>
                        <a:t>34.14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62602">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10</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Sweden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15,025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11,466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dirty="0">
                          <a:solidFill>
                            <a:srgbClr val="000000"/>
                          </a:solidFill>
                          <a:effectLst/>
                          <a:latin typeface="Calibri"/>
                        </a:rPr>
                        <a:t>31.04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835801349"/>
              </p:ext>
            </p:extLst>
          </p:nvPr>
        </p:nvGraphicFramePr>
        <p:xfrm>
          <a:off x="109538" y="177800"/>
          <a:ext cx="8885237" cy="6557967"/>
        </p:xfrm>
        <a:graphic>
          <a:graphicData uri="http://schemas.openxmlformats.org/drawingml/2006/table">
            <a:tbl>
              <a:tblPr/>
              <a:tblGrid>
                <a:gridCol w="712787"/>
                <a:gridCol w="3635375"/>
                <a:gridCol w="1668463"/>
                <a:gridCol w="1668462"/>
                <a:gridCol w="1200150"/>
              </a:tblGrid>
              <a:tr h="800098">
                <a:tc gridSpan="5">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SBP EXPORTS RECEIPTS BY TOP AFRICAN COUNTRIES </a:t>
                      </a:r>
                    </a:p>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(thousand $)</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42913">
                <a:tc row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Times New Roman" pitchFamily="18" charset="0"/>
                          <a:cs typeface="Times New Roman" pitchFamily="18" charset="0"/>
                        </a:rPr>
                        <a:t>Rank</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Times New Roman" pitchFamily="18" charset="0"/>
                          <a:cs typeface="Times New Roman" pitchFamily="18" charset="0"/>
                        </a:rPr>
                        <a:t>Countries</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JULY</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442913">
                <a:tc vMerge="1">
                  <a:txBody>
                    <a:bodyPr/>
                    <a:lstStyle/>
                    <a:p>
                      <a:endParaRPr lang="en-US"/>
                    </a:p>
                  </a:txBody>
                  <a:tcPr/>
                </a:tc>
                <a:tc vMerge="1">
                  <a:txBody>
                    <a:bodyPr/>
                    <a:lstStyle/>
                    <a:p>
                      <a:endParaRPr lang="en-US"/>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2017</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2016</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 Change</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2913">
                <a:tc vMerge="1">
                  <a:txBody>
                    <a:bodyPr/>
                    <a:lstStyle/>
                    <a:p>
                      <a:endParaRPr lang="en-US"/>
                    </a:p>
                  </a:txBody>
                  <a:tcPr/>
                </a:tc>
                <a:tc>
                  <a:txBody>
                    <a:bodyPr/>
                    <a:lstStyle/>
                    <a:p>
                      <a:pPr algn="l" fontAlgn="b"/>
                      <a:r>
                        <a:rPr lang="en-US" sz="2500" b="1" i="0" u="none" strike="noStrike" dirty="0" smtClean="0">
                          <a:solidFill>
                            <a:srgbClr val="000000"/>
                          </a:solidFill>
                          <a:latin typeface="Times New Roman" pitchFamily="18" charset="0"/>
                          <a:cs typeface="Times New Roman" pitchFamily="18" charset="0"/>
                        </a:rPr>
                        <a:t>Africa</a:t>
                      </a:r>
                      <a:endParaRPr lang="en-US" sz="2500" b="1"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dirty="0">
                          <a:solidFill>
                            <a:srgbClr val="000000"/>
                          </a:solidFill>
                          <a:effectLst/>
                          <a:latin typeface="Calibri"/>
                        </a:rPr>
                        <a:t>87,317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dirty="0">
                          <a:solidFill>
                            <a:srgbClr val="000000"/>
                          </a:solidFill>
                          <a:effectLst/>
                          <a:latin typeface="Calibri"/>
                        </a:rPr>
                        <a:t>80,231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dirty="0">
                          <a:solidFill>
                            <a:srgbClr val="000000"/>
                          </a:solidFill>
                          <a:effectLst/>
                          <a:latin typeface="Calibri"/>
                        </a:rPr>
                        <a:t>8.83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2913">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1</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Kenya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24,186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18,068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33.86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2913">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2</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South Africa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13,164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10,716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22.84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2913">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3</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Nigeria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5,583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1,609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247.03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2913">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4</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Egypt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5,440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5,935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-8.35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2913">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5</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Tanzania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4,801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5,012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-4.21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2913">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6</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Madagascar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4,246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4,573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-7.15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2913">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7</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Benin ( Dahomey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3,048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4,286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-28.89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2913">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8</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Algeria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2,765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2,830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-2.32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2913">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9</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Somalia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2,366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528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a:solidFill>
                            <a:srgbClr val="000000"/>
                          </a:solidFill>
                          <a:effectLst/>
                          <a:latin typeface="Calibri"/>
                        </a:rPr>
                        <a:t>348.21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2913">
                <a:tc>
                  <a:txBody>
                    <a:bodyPr/>
                    <a:lstStyle/>
                    <a:p>
                      <a:pPr marL="0" marR="0" lvl="0" indent="0" algn="ctr" defTabSz="914400" rtl="0" eaLnBrk="1" fontAlgn="b" latinLnBrk="0" hangingPunct="1">
                        <a:lnSpc>
                          <a:spcPct val="100000"/>
                        </a:lnSpc>
                        <a:spcBef>
                          <a:spcPct val="0"/>
                        </a:spcBef>
                        <a:spcAft>
                          <a:spcPct val="0"/>
                        </a:spcAft>
                        <a:buClrTx/>
                        <a:buSzTx/>
                        <a:buFont typeface="+mj-lt"/>
                        <a:buNone/>
                        <a:tabLst/>
                      </a:pPr>
                      <a:r>
                        <a:rPr kumimoji="0" lang="en-US" sz="2000" b="0" i="0" u="none" strike="noStrike" cap="none" normalizeH="0" baseline="0" dirty="0" smtClean="0">
                          <a:ln>
                            <a:noFill/>
                          </a:ln>
                          <a:solidFill>
                            <a:srgbClr val="990000"/>
                          </a:solidFill>
                          <a:effectLst/>
                          <a:latin typeface="Times New Roman" pitchFamily="18" charset="0"/>
                          <a:cs typeface="Times New Roman" pitchFamily="18" charset="0"/>
                        </a:rPr>
                        <a:t>10</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Mozambique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2,319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r>
                        <a:rPr lang="en-US" sz="1800" b="0" i="0" u="none" strike="noStrike">
                          <a:solidFill>
                            <a:srgbClr val="000000"/>
                          </a:solidFill>
                          <a:effectLst/>
                          <a:latin typeface="Calibri"/>
                        </a:rPr>
                        <a:t>                 6,218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800" b="0" i="0" u="none" strike="noStrike" dirty="0">
                          <a:solidFill>
                            <a:srgbClr val="000000"/>
                          </a:solidFill>
                          <a:effectLst/>
                          <a:latin typeface="Calibri"/>
                        </a:rPr>
                        <a:t>-62.70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1643946"/>
              </p:ext>
            </p:extLst>
          </p:nvPr>
        </p:nvGraphicFramePr>
        <p:xfrm>
          <a:off x="95533" y="54581"/>
          <a:ext cx="8819868" cy="6651028"/>
        </p:xfrm>
        <a:graphic>
          <a:graphicData uri="http://schemas.openxmlformats.org/drawingml/2006/table">
            <a:tbl>
              <a:tblPr>
                <a:tableStyleId>{5C22544A-7EE6-4342-B048-85BDC9FD1C3A}</a:tableStyleId>
              </a:tblPr>
              <a:tblGrid>
                <a:gridCol w="7984852"/>
                <a:gridCol w="835016"/>
              </a:tblGrid>
              <a:tr h="256573">
                <a:tc gridSpan="2">
                  <a:txBody>
                    <a:bodyPr/>
                    <a:lstStyle/>
                    <a:p>
                      <a:pPr algn="ctr" fontAlgn="b"/>
                      <a:r>
                        <a:rPr lang="en-US" sz="1600" b="1" u="none" strike="noStrike" dirty="0">
                          <a:effectLst/>
                          <a:latin typeface="Times New Roman" pitchFamily="18" charset="0"/>
                          <a:cs typeface="Times New Roman" pitchFamily="18" charset="0"/>
                        </a:rPr>
                        <a:t>EXPORTS AND IMPORTS OF </a:t>
                      </a:r>
                      <a:r>
                        <a:rPr lang="en-US" sz="1600" b="1" u="none" strike="noStrike" dirty="0" smtClean="0">
                          <a:effectLst/>
                          <a:latin typeface="Times New Roman" pitchFamily="18" charset="0"/>
                          <a:cs typeface="Times New Roman" pitchFamily="18" charset="0"/>
                        </a:rPr>
                        <a:t>SERVICES</a:t>
                      </a:r>
                      <a:endParaRPr lang="en-US" sz="1600" b="1" i="0" u="none" strike="noStrike" dirty="0">
                        <a:solidFill>
                          <a:srgbClr val="000000"/>
                        </a:solidFill>
                        <a:effectLst/>
                        <a:latin typeface="Times New Roman" pitchFamily="18" charset="0"/>
                        <a:cs typeface="Times New Roman" pitchFamily="18" charset="0"/>
                      </a:endParaRPr>
                    </a:p>
                  </a:txBody>
                  <a:tcPr marL="5610" marR="5610" marT="561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gridSpan="2">
                  <a:txBody>
                    <a:bodyPr/>
                    <a:lstStyle/>
                    <a:p>
                      <a:pPr algn="r" fontAlgn="b"/>
                      <a:r>
                        <a:rPr lang="en-US" sz="1200" u="none" strike="noStrike" dirty="0">
                          <a:effectLst/>
                          <a:latin typeface="Times New Roman" pitchFamily="18" charset="0"/>
                          <a:cs typeface="Times New Roman" pitchFamily="18" charset="0"/>
                        </a:rPr>
                        <a:t>in million US$</a:t>
                      </a:r>
                      <a:endParaRPr lang="en-US" sz="1200" b="1" i="0" u="none" strike="noStrike" dirty="0">
                        <a:solidFill>
                          <a:srgbClr val="000000"/>
                        </a:solidFill>
                        <a:effectLst/>
                        <a:latin typeface="Times New Roman" pitchFamily="18" charset="0"/>
                        <a:cs typeface="Times New Roman" pitchFamily="18" charset="0"/>
                      </a:endParaRPr>
                    </a:p>
                  </a:txBody>
                  <a:tcPr marL="5610" marR="5610" marT="561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rowSpan="2">
                  <a:txBody>
                    <a:bodyPr/>
                    <a:lstStyle/>
                    <a:p>
                      <a:pPr algn="ctr" fontAlgn="ctr"/>
                      <a:r>
                        <a:rPr lang="en-US" sz="1200" u="none" strike="noStrike" dirty="0">
                          <a:effectLst/>
                          <a:latin typeface="Times New Roman" pitchFamily="18" charset="0"/>
                          <a:cs typeface="Times New Roman" pitchFamily="18" charset="0"/>
                        </a:rPr>
                        <a:t>ITEM</a:t>
                      </a:r>
                      <a:endParaRPr lang="en-US" sz="1200" b="1" i="0" u="none" strike="noStrike" dirty="0">
                        <a:solidFill>
                          <a:srgbClr val="000000"/>
                        </a:solidFill>
                        <a:effectLst/>
                        <a:latin typeface="Times New Roman" pitchFamily="18" charset="0"/>
                        <a:cs typeface="Times New Roman" pitchFamily="18" charset="0"/>
                      </a:endParaRPr>
                    </a:p>
                  </a:txBody>
                  <a:tcPr marL="5610" marR="5610" marT="56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1" u="none" strike="noStrike" dirty="0" smtClean="0">
                          <a:effectLst/>
                          <a:latin typeface="Times New Roman" pitchFamily="18" charset="0"/>
                          <a:cs typeface="Times New Roman" pitchFamily="18" charset="0"/>
                        </a:rPr>
                        <a:t>July</a:t>
                      </a:r>
                      <a:endParaRPr lang="en-US" sz="1200" b="1" i="0" u="none" strike="noStrike" dirty="0">
                        <a:solidFill>
                          <a:srgbClr val="000000"/>
                        </a:solidFill>
                        <a:effectLst/>
                        <a:latin typeface="Times New Roman" pitchFamily="18" charset="0"/>
                        <a:cs typeface="Times New Roman" pitchFamily="18" charset="0"/>
                      </a:endParaRPr>
                    </a:p>
                  </a:txBody>
                  <a:tcPr marL="5610" marR="5610" marT="561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1" i="0" u="none" strike="noStrike" dirty="0" smtClean="0">
                          <a:solidFill>
                            <a:srgbClr val="000000"/>
                          </a:solidFill>
                          <a:effectLst/>
                          <a:latin typeface="Times New Roman" pitchFamily="18" charset="0"/>
                          <a:cs typeface="Times New Roman" pitchFamily="18" charset="0"/>
                        </a:rPr>
                        <a:t>2017</a:t>
                      </a:r>
                      <a:endParaRPr lang="en-US" sz="1200" b="1" i="0" u="none" strike="noStrike" dirty="0">
                        <a:solidFill>
                          <a:srgbClr val="000000"/>
                        </a:solidFill>
                        <a:effectLst/>
                        <a:latin typeface="Times New Roman" pitchFamily="18" charset="0"/>
                        <a:cs typeface="Times New Roman" pitchFamily="18" charset="0"/>
                      </a:endParaRPr>
                    </a:p>
                  </a:txBody>
                  <a:tcPr marL="5610" marR="5610" marT="561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1" i="0" u="none" strike="noStrike" dirty="0" smtClean="0">
                          <a:solidFill>
                            <a:srgbClr val="000000"/>
                          </a:solidFill>
                          <a:effectLst/>
                          <a:latin typeface="Calibri"/>
                        </a:rPr>
                        <a:t>Exports </a:t>
                      </a:r>
                      <a:r>
                        <a:rPr lang="en-US" sz="1100" b="1" i="0" u="none" strike="noStrike" dirty="0">
                          <a:solidFill>
                            <a:srgbClr val="000000"/>
                          </a:solidFill>
                          <a:effectLst/>
                          <a:latin typeface="Calibri"/>
                        </a:rPr>
                        <a:t>of Services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1" i="0" u="none" strike="noStrike">
                          <a:solidFill>
                            <a:srgbClr val="000000"/>
                          </a:solidFill>
                          <a:effectLst/>
                          <a:latin typeface="Calibri"/>
                        </a:rPr>
                        <a:t>407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1. Manufacturing Services on Physical inputs owned by Others</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2. Maintenance and Repair Services n.i.e.</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3. Transport</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84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4. Travel</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28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5. Construction</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6. Insurance and Pension Services</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7. Financial Services</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8. Charges for the use of Intellectual Property n.i.e.</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9. Telecommunications, Computer, and Information Services</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87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10. Other Business Services</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96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11. Personal, Cultural, and Recreational Services</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12. Government Goods and Services n.i.e.</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92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4942">
                <a:tc>
                  <a:txBody>
                    <a:bodyPr/>
                    <a:lstStyle/>
                    <a:p>
                      <a:pPr algn="l" fontAlgn="b"/>
                      <a:r>
                        <a:rPr lang="en-US" sz="1100" b="0" i="0" u="none" strike="noStrike">
                          <a:solidFill>
                            <a:srgbClr val="000000"/>
                          </a:solidFill>
                          <a:effectLst/>
                          <a:latin typeface="Calibri"/>
                        </a:rPr>
                        <a:t>of which: Logistic Support</a:t>
                      </a:r>
                    </a:p>
                  </a:txBody>
                  <a:tcPr marL="34290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Calibri"/>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1603">
                <a:tc>
                  <a:txBody>
                    <a:bodyPr/>
                    <a:lstStyle/>
                    <a:p>
                      <a:pPr algn="l" fontAlgn="b"/>
                      <a:endParaRPr lang="en-US" sz="1200" b="1" i="0" u="none" strike="noStrike" dirty="0">
                        <a:solidFill>
                          <a:srgbClr val="000000"/>
                        </a:solidFill>
                        <a:effectLst/>
                        <a:latin typeface="Times New Roman" pitchFamily="18" charset="0"/>
                        <a:cs typeface="Times New Roman" pitchFamily="18" charset="0"/>
                      </a:endParaRPr>
                    </a:p>
                  </a:txBody>
                  <a:tcPr marL="201952" marR="5610" marT="561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1" i="0" u="none" strike="noStrike" dirty="0" smtClean="0">
                          <a:solidFill>
                            <a:srgbClr val="000000"/>
                          </a:solidFill>
                          <a:effectLst/>
                          <a:latin typeface="Calibri"/>
                        </a:rPr>
                        <a:t>Imports </a:t>
                      </a:r>
                      <a:r>
                        <a:rPr lang="en-US" sz="1100" b="1" i="0" u="none" strike="noStrike" dirty="0">
                          <a:solidFill>
                            <a:srgbClr val="000000"/>
                          </a:solidFill>
                          <a:effectLst/>
                          <a:latin typeface="Calibri"/>
                        </a:rPr>
                        <a:t>of Services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1" i="0" u="none" strike="noStrike">
                          <a:solidFill>
                            <a:srgbClr val="000000"/>
                          </a:solidFill>
                          <a:effectLst/>
                          <a:latin typeface="Calibri"/>
                        </a:rPr>
                        <a:t>902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1. Manufacturing Services on Physical inputs owned by Others</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2. Maintenance and Repair Services n.i.e.</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3. Transport</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384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4. Travel</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229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5. Construction</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6. Insurance and Pension Services</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7. Financial Services</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8. Charges for the use of Intellectual Property n.i.e.</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9. Telecommunications, Computer, and Information Services</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34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10. Other Business Services</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167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11. Personal, Cultural, and Recreational Services</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5790">
                <a:tc>
                  <a:txBody>
                    <a:bodyPr/>
                    <a:lstStyle/>
                    <a:p>
                      <a:pPr algn="l" fontAlgn="b"/>
                      <a:r>
                        <a:rPr lang="en-US" sz="1100" b="0" i="0" u="none" strike="noStrike">
                          <a:solidFill>
                            <a:srgbClr val="000000"/>
                          </a:solidFill>
                          <a:effectLst/>
                          <a:latin typeface="Calibri"/>
                        </a:rPr>
                        <a:t>12. Government Goods and Services n.i.e.</a:t>
                      </a:r>
                    </a:p>
                  </a:txBody>
                  <a:tcPr marL="171450"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Calibri"/>
                        </a:rPr>
                        <a:t>39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315746835"/>
              </p:ext>
            </p:extLst>
          </p:nvPr>
        </p:nvGraphicFramePr>
        <p:xfrm>
          <a:off x="228600" y="152400"/>
          <a:ext cx="8686800" cy="6537087"/>
        </p:xfrm>
        <a:graphic>
          <a:graphicData uri="http://schemas.openxmlformats.org/drawingml/2006/table">
            <a:tbl>
              <a:tblPr>
                <a:tableStyleId>{5C22544A-7EE6-4342-B048-85BDC9FD1C3A}</a:tableStyleId>
              </a:tblPr>
              <a:tblGrid>
                <a:gridCol w="915860"/>
                <a:gridCol w="749342"/>
                <a:gridCol w="804846"/>
                <a:gridCol w="3441416"/>
                <a:gridCol w="2775336"/>
              </a:tblGrid>
              <a:tr h="180841">
                <a:tc gridSpan="5">
                  <a:txBody>
                    <a:bodyPr/>
                    <a:lstStyle/>
                    <a:p>
                      <a:pPr algn="ctr" fontAlgn="ctr"/>
                      <a:r>
                        <a:rPr lang="en-US" sz="1200" b="1" i="0" u="none" strike="noStrike" dirty="0" smtClean="0">
                          <a:solidFill>
                            <a:srgbClr val="000000"/>
                          </a:solidFill>
                          <a:effectLst/>
                          <a:latin typeface="Times New Roman"/>
                        </a:rPr>
                        <a:t>Workers Remittances</a:t>
                      </a:r>
                      <a:endParaRPr lang="en-US" sz="1200" b="1" i="0" u="none" strike="noStrike" dirty="0">
                        <a:solidFill>
                          <a:srgbClr val="000000"/>
                        </a:solidFill>
                        <a:effectLst/>
                        <a:latin typeface="Times New Roman"/>
                      </a:endParaRPr>
                    </a:p>
                  </a:txBody>
                  <a:tcPr marL="6709" marR="6709" marT="6709"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fontAlgn="ctr"/>
                      <a:endParaRPr lang="en-US" sz="1200" b="1" i="0" u="none" strike="noStrike" dirty="0">
                        <a:solidFill>
                          <a:srgbClr val="000000"/>
                        </a:solidFill>
                        <a:effectLst/>
                        <a:latin typeface="Times New Roman"/>
                      </a:endParaRPr>
                    </a:p>
                  </a:txBody>
                  <a:tcPr marL="6709" marR="6709" marT="6709" marB="0" anchor="ctr"/>
                </a:tc>
              </a:tr>
              <a:tr h="180841">
                <a:tc rowSpan="2" gridSpan="4">
                  <a:txBody>
                    <a:bodyPr/>
                    <a:lstStyle/>
                    <a:p>
                      <a:pPr algn="ctr" fontAlgn="ctr"/>
                      <a:r>
                        <a:rPr lang="en-US" sz="1200" u="none" strike="noStrike" dirty="0">
                          <a:effectLst/>
                        </a:rPr>
                        <a:t>Country</a:t>
                      </a:r>
                      <a:endParaRPr lang="en-US" sz="1200" b="1" i="0" u="none" strike="noStrike" dirty="0">
                        <a:solidFill>
                          <a:srgbClr val="000000"/>
                        </a:solidFill>
                        <a:effectLst/>
                        <a:latin typeface="Times New Roman"/>
                      </a:endParaRPr>
                    </a:p>
                  </a:txBody>
                  <a:tcPr marL="6709" marR="6709" marT="6709" marB="0" anchor="ct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ctr"/>
                      <a:r>
                        <a:rPr lang="en-US" sz="1200" u="none" strike="noStrike">
                          <a:effectLst/>
                        </a:rPr>
                        <a:t>July</a:t>
                      </a:r>
                      <a:endParaRPr lang="en-US" sz="1200" b="1" i="0" u="none" strike="noStrike">
                        <a:solidFill>
                          <a:srgbClr val="000000"/>
                        </a:solidFill>
                        <a:effectLst/>
                        <a:latin typeface="Times New Roman"/>
                      </a:endParaRPr>
                    </a:p>
                  </a:txBody>
                  <a:tcPr marL="6709" marR="6709" marT="6709" marB="0" anchor="ctr"/>
                </a:tc>
              </a:tr>
              <a:tr h="180841">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200" u="none" strike="noStrike">
                          <a:effectLst/>
                        </a:rPr>
                        <a:t>2017</a:t>
                      </a:r>
                      <a:endParaRPr lang="en-US" sz="1200" b="1" i="0" u="none" strike="noStrike">
                        <a:solidFill>
                          <a:srgbClr val="000000"/>
                        </a:solidFill>
                        <a:effectLst/>
                        <a:latin typeface="Times New Roman"/>
                      </a:endParaRPr>
                    </a:p>
                  </a:txBody>
                  <a:tcPr marL="6709" marR="6709" marT="6709" marB="0" anchor="ctr"/>
                </a:tc>
              </a:tr>
              <a:tr h="180841">
                <a:tc>
                  <a:txBody>
                    <a:bodyPr/>
                    <a:lstStyle/>
                    <a:p>
                      <a:pPr algn="l" fontAlgn="b"/>
                      <a:r>
                        <a:rPr lang="en-US" sz="1200" u="none" strike="noStrike">
                          <a:effectLst/>
                        </a:rPr>
                        <a:t> </a:t>
                      </a:r>
                      <a:endParaRPr lang="en-US" sz="1200" b="1" i="0" u="none" strike="noStrike">
                        <a:solidFill>
                          <a:srgbClr val="000000"/>
                        </a:solidFill>
                        <a:effectLst/>
                        <a:latin typeface="Times New Roman"/>
                      </a:endParaRPr>
                    </a:p>
                  </a:txBody>
                  <a:tcPr marL="6709" marR="6709" marT="6709" marB="0" anchor="b"/>
                </a:tc>
                <a:tc gridSpan="3">
                  <a:txBody>
                    <a:bodyPr/>
                    <a:lstStyle/>
                    <a:p>
                      <a:pPr algn="l" fontAlgn="b"/>
                      <a:r>
                        <a:rPr lang="en-US" sz="1200" u="none" strike="noStrike">
                          <a:effectLst/>
                        </a:rPr>
                        <a:t>Cash</a:t>
                      </a:r>
                      <a:endParaRPr lang="en-US" sz="1200" b="1" i="0" u="none" strike="noStrike">
                        <a:solidFill>
                          <a:srgbClr val="000000"/>
                        </a:solidFill>
                        <a:effectLst/>
                        <a:latin typeface="Times New Roman"/>
                      </a:endParaRPr>
                    </a:p>
                  </a:txBody>
                  <a:tcPr marL="6709" marR="6709" marT="6709" marB="0" anchor="b"/>
                </a:tc>
                <a:tc hMerge="1">
                  <a:txBody>
                    <a:bodyPr/>
                    <a:lstStyle/>
                    <a:p>
                      <a:endParaRPr lang="en-US"/>
                    </a:p>
                  </a:txBody>
                  <a:tcPr/>
                </a:tc>
                <a:tc hMerge="1">
                  <a:txBody>
                    <a:bodyPr/>
                    <a:lstStyle/>
                    <a:p>
                      <a:endParaRPr lang="en-US"/>
                    </a:p>
                  </a:txBody>
                  <a:tcPr/>
                </a:tc>
                <a:tc>
                  <a:txBody>
                    <a:bodyPr/>
                    <a:lstStyle/>
                    <a:p>
                      <a:pPr algn="ctr" fontAlgn="b"/>
                      <a:r>
                        <a:rPr lang="en-US" sz="1200" u="none" strike="noStrike" dirty="0">
                          <a:effectLst/>
                        </a:rPr>
                        <a:t>1,541.67</a:t>
                      </a:r>
                      <a:endParaRPr lang="en-US" sz="1200" b="1" i="0" u="none" strike="noStrike" dirty="0">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  1.</a:t>
                      </a:r>
                      <a:endParaRPr lang="en-US" sz="1200" b="1" i="0" u="none" strike="noStrike">
                        <a:solidFill>
                          <a:srgbClr val="000000"/>
                        </a:solidFill>
                        <a:effectLst/>
                        <a:latin typeface="Times New Roman"/>
                      </a:endParaRPr>
                    </a:p>
                  </a:txBody>
                  <a:tcPr marL="6709" marR="6709" marT="6709" marB="0" anchor="b"/>
                </a:tc>
                <a:tc gridSpan="2">
                  <a:txBody>
                    <a:bodyPr/>
                    <a:lstStyle/>
                    <a:p>
                      <a:pPr algn="l" fontAlgn="b"/>
                      <a:r>
                        <a:rPr lang="en-US" sz="1200" u="none" strike="noStrike">
                          <a:effectLst/>
                        </a:rPr>
                        <a:t>USA</a:t>
                      </a:r>
                      <a:endParaRPr lang="en-US" sz="1200" b="1" i="0" u="none" strike="noStrike">
                        <a:solidFill>
                          <a:srgbClr val="000000"/>
                        </a:solidFill>
                        <a:effectLst/>
                        <a:latin typeface="Times New Roman"/>
                      </a:endParaRPr>
                    </a:p>
                  </a:txBody>
                  <a:tcPr marL="6709" marR="6709" marT="6709" marB="0" anchor="b"/>
                </a:tc>
                <a:tc hMerge="1">
                  <a:txBody>
                    <a:bodyPr/>
                    <a:lstStyle/>
                    <a:p>
                      <a:endParaRPr lang="en-US"/>
                    </a:p>
                  </a:txBody>
                  <a:tcPr/>
                </a:tc>
                <a:tc>
                  <a:txBody>
                    <a:bodyPr/>
                    <a:lstStyle/>
                    <a:p>
                      <a:pPr algn="ctr" fontAlgn="b"/>
                      <a:r>
                        <a:rPr lang="en-US" sz="1200" u="none" strike="noStrike" dirty="0">
                          <a:effectLst/>
                        </a:rPr>
                        <a:t>193.70</a:t>
                      </a:r>
                      <a:endParaRPr lang="en-US" sz="1200" b="0" i="0" u="none" strike="noStrike" dirty="0">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  2.</a:t>
                      </a:r>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U.K.</a:t>
                      </a:r>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 </a:t>
                      </a:r>
                      <a:endParaRPr lang="en-US" sz="1200" b="1" i="0" u="none" strike="noStrike">
                        <a:solidFill>
                          <a:srgbClr val="000000"/>
                        </a:solidFill>
                        <a:effectLst/>
                        <a:latin typeface="Times New Roman"/>
                      </a:endParaRPr>
                    </a:p>
                  </a:txBody>
                  <a:tcPr marL="6709" marR="6709" marT="6709" marB="0" anchor="b"/>
                </a:tc>
                <a:tc>
                  <a:txBody>
                    <a:bodyPr/>
                    <a:lstStyle/>
                    <a:p>
                      <a:pPr algn="ctr" fontAlgn="b"/>
                      <a:r>
                        <a:rPr lang="en-US" sz="1200" u="none" strike="noStrike">
                          <a:effectLst/>
                        </a:rPr>
                        <a:t>199.18</a:t>
                      </a:r>
                      <a:endParaRPr lang="en-US" sz="1200" b="0" i="0" u="none" strike="noStrike">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  3.</a:t>
                      </a:r>
                      <a:endParaRPr lang="en-US" sz="1200" b="1" i="0" u="none" strike="noStrike">
                        <a:solidFill>
                          <a:srgbClr val="000000"/>
                        </a:solidFill>
                        <a:effectLst/>
                        <a:latin typeface="Times New Roman"/>
                      </a:endParaRPr>
                    </a:p>
                  </a:txBody>
                  <a:tcPr marL="6709" marR="6709" marT="6709" marB="0" anchor="b"/>
                </a:tc>
                <a:tc gridSpan="2">
                  <a:txBody>
                    <a:bodyPr/>
                    <a:lstStyle/>
                    <a:p>
                      <a:pPr algn="l" fontAlgn="b"/>
                      <a:r>
                        <a:rPr lang="en-US" sz="1200" u="none" strike="noStrike">
                          <a:effectLst/>
                        </a:rPr>
                        <a:t>Saudi Arabia</a:t>
                      </a:r>
                      <a:endParaRPr lang="en-US" sz="1200" b="1" i="0" u="none" strike="noStrike">
                        <a:solidFill>
                          <a:srgbClr val="000000"/>
                        </a:solidFill>
                        <a:effectLst/>
                        <a:latin typeface="Times New Roman"/>
                      </a:endParaRPr>
                    </a:p>
                  </a:txBody>
                  <a:tcPr marL="6709" marR="6709" marT="6709" marB="0" anchor="b"/>
                </a:tc>
                <a:tc hMerge="1">
                  <a:txBody>
                    <a:bodyPr/>
                    <a:lstStyle/>
                    <a:p>
                      <a:endParaRPr lang="en-US"/>
                    </a:p>
                  </a:txBody>
                  <a:tcPr/>
                </a:tc>
                <a:tc>
                  <a:txBody>
                    <a:bodyPr/>
                    <a:lstStyle/>
                    <a:p>
                      <a:pPr algn="ctr" fontAlgn="b"/>
                      <a:r>
                        <a:rPr lang="en-US" sz="1200" u="none" strike="noStrike">
                          <a:effectLst/>
                        </a:rPr>
                        <a:t>408.84</a:t>
                      </a:r>
                      <a:endParaRPr lang="en-US" sz="1200" b="0" i="0" u="none" strike="noStrike">
                        <a:solidFill>
                          <a:srgbClr val="000000"/>
                        </a:solidFill>
                        <a:effectLst/>
                        <a:latin typeface="Times New Roman"/>
                      </a:endParaRPr>
                    </a:p>
                  </a:txBody>
                  <a:tcPr marL="6709" marR="6709" marT="6709" marB="0" anchor="b"/>
                </a:tc>
              </a:tr>
              <a:tr h="280650">
                <a:tc>
                  <a:txBody>
                    <a:bodyPr/>
                    <a:lstStyle/>
                    <a:p>
                      <a:pPr algn="l" fontAlgn="b"/>
                      <a:r>
                        <a:rPr lang="en-US" sz="1200" u="none" strike="noStrike">
                          <a:effectLst/>
                        </a:rPr>
                        <a:t> </a:t>
                      </a:r>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  4.</a:t>
                      </a:r>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UAE</a:t>
                      </a:r>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 </a:t>
                      </a:r>
                      <a:endParaRPr lang="en-US" sz="1200" b="1" i="0" u="none" strike="noStrike">
                        <a:solidFill>
                          <a:srgbClr val="000000"/>
                        </a:solidFill>
                        <a:effectLst/>
                        <a:latin typeface="Times New Roman"/>
                      </a:endParaRPr>
                    </a:p>
                  </a:txBody>
                  <a:tcPr marL="6709" marR="6709" marT="6709" marB="0" anchor="b"/>
                </a:tc>
                <a:tc>
                  <a:txBody>
                    <a:bodyPr/>
                    <a:lstStyle/>
                    <a:p>
                      <a:pPr algn="ctr" fontAlgn="b"/>
                      <a:r>
                        <a:rPr lang="en-US" sz="1200" u="none" strike="noStrike" dirty="0">
                          <a:effectLst/>
                        </a:rPr>
                        <a:t>334.63</a:t>
                      </a:r>
                      <a:endParaRPr lang="en-US" sz="1200" b="1" i="0" u="none" strike="noStrike" dirty="0">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Dubai</a:t>
                      </a:r>
                      <a:endParaRPr lang="en-US" sz="1200" b="0" i="0" u="none" strike="noStrike">
                        <a:solidFill>
                          <a:srgbClr val="000000"/>
                        </a:solidFill>
                        <a:effectLst/>
                        <a:latin typeface="Times New Roman"/>
                      </a:endParaRPr>
                    </a:p>
                  </a:txBody>
                  <a:tcPr marL="6709" marR="6709" marT="6709" marB="0" anchor="b"/>
                </a:tc>
                <a:tc>
                  <a:txBody>
                    <a:bodyPr/>
                    <a:lstStyle/>
                    <a:p>
                      <a:pPr algn="ctr" fontAlgn="b"/>
                      <a:r>
                        <a:rPr lang="en-US" sz="1200" u="none" strike="noStrike" dirty="0">
                          <a:effectLst/>
                        </a:rPr>
                        <a:t>240.65</a:t>
                      </a:r>
                      <a:endParaRPr lang="en-US" sz="1200" b="0" i="0" u="none" strike="noStrike" dirty="0">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Abu Dhabi</a:t>
                      </a:r>
                      <a:endParaRPr lang="en-US" sz="1200" b="0" i="0" u="none" strike="noStrike">
                        <a:solidFill>
                          <a:srgbClr val="000000"/>
                        </a:solidFill>
                        <a:effectLst/>
                        <a:latin typeface="Times New Roman"/>
                      </a:endParaRPr>
                    </a:p>
                  </a:txBody>
                  <a:tcPr marL="6709" marR="6709" marT="6709" marB="0" anchor="b"/>
                </a:tc>
                <a:tc>
                  <a:txBody>
                    <a:bodyPr/>
                    <a:lstStyle/>
                    <a:p>
                      <a:pPr algn="ctr" fontAlgn="b"/>
                      <a:r>
                        <a:rPr lang="en-US" sz="1200" u="none" strike="noStrike">
                          <a:effectLst/>
                        </a:rPr>
                        <a:t>88.66</a:t>
                      </a:r>
                      <a:endParaRPr lang="en-US" sz="1200" b="0" i="0" u="none" strike="noStrike">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Sharjah</a:t>
                      </a:r>
                      <a:endParaRPr lang="en-US" sz="1200" b="0" i="0" u="none" strike="noStrike">
                        <a:solidFill>
                          <a:srgbClr val="000000"/>
                        </a:solidFill>
                        <a:effectLst/>
                        <a:latin typeface="Times New Roman"/>
                      </a:endParaRPr>
                    </a:p>
                  </a:txBody>
                  <a:tcPr marL="6709" marR="6709" marT="6709" marB="0" anchor="b"/>
                </a:tc>
                <a:tc>
                  <a:txBody>
                    <a:bodyPr/>
                    <a:lstStyle/>
                    <a:p>
                      <a:pPr algn="ctr" fontAlgn="b"/>
                      <a:r>
                        <a:rPr lang="en-US" sz="1200" u="none" strike="noStrike">
                          <a:effectLst/>
                        </a:rPr>
                        <a:t>5.11</a:t>
                      </a:r>
                      <a:endParaRPr lang="en-US" sz="1200" b="0" i="0" u="none" strike="noStrike">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Other</a:t>
                      </a:r>
                      <a:endParaRPr lang="en-US" sz="1200" b="0" i="0" u="none" strike="noStrike">
                        <a:solidFill>
                          <a:srgbClr val="000000"/>
                        </a:solidFill>
                        <a:effectLst/>
                        <a:latin typeface="Times New Roman"/>
                      </a:endParaRPr>
                    </a:p>
                  </a:txBody>
                  <a:tcPr marL="6709" marR="6709" marT="6709" marB="0" anchor="b"/>
                </a:tc>
                <a:tc>
                  <a:txBody>
                    <a:bodyPr/>
                    <a:lstStyle/>
                    <a:p>
                      <a:pPr algn="ctr" fontAlgn="b"/>
                      <a:r>
                        <a:rPr lang="en-US" sz="1200" u="none" strike="noStrike" dirty="0">
                          <a:effectLst/>
                        </a:rPr>
                        <a:t>0.21</a:t>
                      </a:r>
                      <a:endParaRPr lang="en-US" sz="1200" b="0" i="0" u="none" strike="noStrike" dirty="0">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  5.</a:t>
                      </a:r>
                      <a:endParaRPr lang="en-US" sz="1200" b="1" i="0" u="none" strike="noStrike">
                        <a:solidFill>
                          <a:srgbClr val="000000"/>
                        </a:solidFill>
                        <a:effectLst/>
                        <a:latin typeface="Times New Roman"/>
                      </a:endParaRPr>
                    </a:p>
                  </a:txBody>
                  <a:tcPr marL="6709" marR="6709" marT="6709" marB="0" anchor="b"/>
                </a:tc>
                <a:tc gridSpan="2">
                  <a:txBody>
                    <a:bodyPr/>
                    <a:lstStyle/>
                    <a:p>
                      <a:pPr algn="l" fontAlgn="b"/>
                      <a:r>
                        <a:rPr lang="en-US" sz="1200" u="none" strike="noStrike">
                          <a:effectLst/>
                        </a:rPr>
                        <a:t>Other GCC Countries</a:t>
                      </a:r>
                      <a:endParaRPr lang="en-US" sz="1200" b="1" i="0" u="none" strike="noStrike">
                        <a:solidFill>
                          <a:srgbClr val="000000"/>
                        </a:solidFill>
                        <a:effectLst/>
                        <a:latin typeface="Times New Roman"/>
                      </a:endParaRPr>
                    </a:p>
                  </a:txBody>
                  <a:tcPr marL="6709" marR="6709" marT="6709" marB="0" anchor="b"/>
                </a:tc>
                <a:tc hMerge="1">
                  <a:txBody>
                    <a:bodyPr/>
                    <a:lstStyle/>
                    <a:p>
                      <a:endParaRPr lang="en-US"/>
                    </a:p>
                  </a:txBody>
                  <a:tcPr/>
                </a:tc>
                <a:tc>
                  <a:txBody>
                    <a:bodyPr/>
                    <a:lstStyle/>
                    <a:p>
                      <a:pPr algn="ctr" fontAlgn="b"/>
                      <a:r>
                        <a:rPr lang="en-US" sz="1200" u="none" strike="noStrike">
                          <a:effectLst/>
                        </a:rPr>
                        <a:t>192.02</a:t>
                      </a:r>
                      <a:endParaRPr lang="en-US" sz="1200" b="1" i="0" u="none" strike="noStrike">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Bahrain</a:t>
                      </a:r>
                      <a:endParaRPr lang="en-US" sz="1200" b="0" i="0" u="none" strike="noStrike">
                        <a:solidFill>
                          <a:srgbClr val="000000"/>
                        </a:solidFill>
                        <a:effectLst/>
                        <a:latin typeface="Times New Roman"/>
                      </a:endParaRPr>
                    </a:p>
                  </a:txBody>
                  <a:tcPr marL="6709" marR="6709" marT="6709" marB="0" anchor="b"/>
                </a:tc>
                <a:tc>
                  <a:txBody>
                    <a:bodyPr/>
                    <a:lstStyle/>
                    <a:p>
                      <a:pPr algn="ctr" fontAlgn="b"/>
                      <a:r>
                        <a:rPr lang="en-US" sz="1200" u="none" strike="noStrike" dirty="0">
                          <a:effectLst/>
                        </a:rPr>
                        <a:t>30.86</a:t>
                      </a:r>
                      <a:endParaRPr lang="en-US" sz="1200" b="0" i="0" u="none" strike="noStrike" dirty="0">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Kuwait</a:t>
                      </a:r>
                      <a:endParaRPr lang="en-US" sz="1200" b="0" i="0" u="none" strike="noStrike">
                        <a:solidFill>
                          <a:srgbClr val="000000"/>
                        </a:solidFill>
                        <a:effectLst/>
                        <a:latin typeface="Times New Roman"/>
                      </a:endParaRPr>
                    </a:p>
                  </a:txBody>
                  <a:tcPr marL="6709" marR="6709" marT="6709" marB="0" anchor="b"/>
                </a:tc>
                <a:tc>
                  <a:txBody>
                    <a:bodyPr/>
                    <a:lstStyle/>
                    <a:p>
                      <a:pPr algn="ctr" fontAlgn="b"/>
                      <a:r>
                        <a:rPr lang="en-US" sz="1200" u="none" strike="noStrike">
                          <a:effectLst/>
                        </a:rPr>
                        <a:t>61.90</a:t>
                      </a:r>
                      <a:endParaRPr lang="en-US" sz="1200" b="0" i="0" u="none" strike="noStrike">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Qatar</a:t>
                      </a:r>
                      <a:endParaRPr lang="en-US" sz="1200" b="0" i="0" u="none" strike="noStrike">
                        <a:solidFill>
                          <a:srgbClr val="000000"/>
                        </a:solidFill>
                        <a:effectLst/>
                        <a:latin typeface="Times New Roman"/>
                      </a:endParaRPr>
                    </a:p>
                  </a:txBody>
                  <a:tcPr marL="6709" marR="6709" marT="6709" marB="0" anchor="b"/>
                </a:tc>
                <a:tc>
                  <a:txBody>
                    <a:bodyPr/>
                    <a:lstStyle/>
                    <a:p>
                      <a:pPr algn="ctr" fontAlgn="b"/>
                      <a:r>
                        <a:rPr lang="en-US" sz="1200" u="none" strike="noStrike" dirty="0">
                          <a:effectLst/>
                        </a:rPr>
                        <a:t>45.86</a:t>
                      </a:r>
                      <a:endParaRPr lang="en-US" sz="1200" b="0" i="0" u="none" strike="noStrike" dirty="0">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Oman</a:t>
                      </a:r>
                      <a:endParaRPr lang="en-US" sz="1200" b="0" i="0" u="none" strike="noStrike">
                        <a:solidFill>
                          <a:srgbClr val="000000"/>
                        </a:solidFill>
                        <a:effectLst/>
                        <a:latin typeface="Times New Roman"/>
                      </a:endParaRPr>
                    </a:p>
                  </a:txBody>
                  <a:tcPr marL="6709" marR="6709" marT="6709" marB="0" anchor="b"/>
                </a:tc>
                <a:tc>
                  <a:txBody>
                    <a:bodyPr/>
                    <a:lstStyle/>
                    <a:p>
                      <a:pPr algn="ctr" fontAlgn="b"/>
                      <a:r>
                        <a:rPr lang="en-US" sz="1200" u="none" strike="noStrike">
                          <a:effectLst/>
                        </a:rPr>
                        <a:t>53.40</a:t>
                      </a:r>
                      <a:endParaRPr lang="en-US" sz="1200" b="0" i="0" u="none" strike="noStrike">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  6.</a:t>
                      </a:r>
                      <a:endParaRPr lang="en-US" sz="1200" b="1" i="0" u="none" strike="noStrike">
                        <a:solidFill>
                          <a:srgbClr val="000000"/>
                        </a:solidFill>
                        <a:effectLst/>
                        <a:latin typeface="Times New Roman"/>
                      </a:endParaRPr>
                    </a:p>
                  </a:txBody>
                  <a:tcPr marL="6709" marR="6709" marT="6709" marB="0" anchor="b"/>
                </a:tc>
                <a:tc gridSpan="2">
                  <a:txBody>
                    <a:bodyPr/>
                    <a:lstStyle/>
                    <a:p>
                      <a:pPr algn="l" fontAlgn="b"/>
                      <a:r>
                        <a:rPr lang="en-US" sz="1200" u="none" strike="noStrike">
                          <a:effectLst/>
                        </a:rPr>
                        <a:t>EU Countries</a:t>
                      </a:r>
                      <a:endParaRPr lang="en-US" sz="1200" b="1" i="0" u="none" strike="noStrike">
                        <a:solidFill>
                          <a:srgbClr val="000000"/>
                        </a:solidFill>
                        <a:effectLst/>
                        <a:latin typeface="Times New Roman"/>
                      </a:endParaRPr>
                    </a:p>
                  </a:txBody>
                  <a:tcPr marL="6709" marR="6709" marT="6709" marB="0" anchor="b"/>
                </a:tc>
                <a:tc hMerge="1">
                  <a:txBody>
                    <a:bodyPr/>
                    <a:lstStyle/>
                    <a:p>
                      <a:endParaRPr lang="en-US"/>
                    </a:p>
                  </a:txBody>
                  <a:tcPr/>
                </a:tc>
                <a:tc>
                  <a:txBody>
                    <a:bodyPr/>
                    <a:lstStyle/>
                    <a:p>
                      <a:pPr algn="ctr" fontAlgn="b"/>
                      <a:r>
                        <a:rPr lang="en-US" sz="1200" u="none" strike="noStrike">
                          <a:effectLst/>
                        </a:rPr>
                        <a:t>52.08</a:t>
                      </a:r>
                      <a:endParaRPr lang="en-US" sz="1200" b="1" i="0" u="none" strike="noStrike">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Germany</a:t>
                      </a:r>
                      <a:endParaRPr lang="en-US" sz="1200" b="0" i="0" u="none" strike="noStrike">
                        <a:solidFill>
                          <a:srgbClr val="000000"/>
                        </a:solidFill>
                        <a:effectLst/>
                        <a:latin typeface="Times New Roman"/>
                      </a:endParaRPr>
                    </a:p>
                  </a:txBody>
                  <a:tcPr marL="6709" marR="6709" marT="6709" marB="0" anchor="b"/>
                </a:tc>
                <a:tc>
                  <a:txBody>
                    <a:bodyPr/>
                    <a:lstStyle/>
                    <a:p>
                      <a:pPr algn="ctr" fontAlgn="b"/>
                      <a:r>
                        <a:rPr lang="en-US" sz="1200" u="none" strike="noStrike" dirty="0">
                          <a:effectLst/>
                        </a:rPr>
                        <a:t>10.06</a:t>
                      </a:r>
                      <a:endParaRPr lang="en-US" sz="1200" b="0" i="0" u="none" strike="noStrike" dirty="0">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France</a:t>
                      </a:r>
                      <a:endParaRPr lang="en-US" sz="1200" b="0" i="0" u="none" strike="noStrike">
                        <a:solidFill>
                          <a:srgbClr val="000000"/>
                        </a:solidFill>
                        <a:effectLst/>
                        <a:latin typeface="Times New Roman"/>
                      </a:endParaRPr>
                    </a:p>
                  </a:txBody>
                  <a:tcPr marL="6709" marR="6709" marT="6709" marB="0" anchor="b"/>
                </a:tc>
                <a:tc>
                  <a:txBody>
                    <a:bodyPr/>
                    <a:lstStyle/>
                    <a:p>
                      <a:pPr algn="ctr" fontAlgn="b"/>
                      <a:r>
                        <a:rPr lang="en-US" sz="1200" u="none" strike="noStrike">
                          <a:effectLst/>
                        </a:rPr>
                        <a:t>3.89</a:t>
                      </a:r>
                      <a:endParaRPr lang="en-US" sz="1200" b="0" i="0" u="none" strike="noStrike">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Netherland</a:t>
                      </a:r>
                      <a:endParaRPr lang="en-US" sz="1200" b="0" i="0" u="none" strike="noStrike">
                        <a:solidFill>
                          <a:srgbClr val="000000"/>
                        </a:solidFill>
                        <a:effectLst/>
                        <a:latin typeface="Times New Roman"/>
                      </a:endParaRPr>
                    </a:p>
                  </a:txBody>
                  <a:tcPr marL="6709" marR="6709" marT="6709" marB="0" anchor="b"/>
                </a:tc>
                <a:tc>
                  <a:txBody>
                    <a:bodyPr/>
                    <a:lstStyle/>
                    <a:p>
                      <a:pPr algn="ctr" fontAlgn="b"/>
                      <a:r>
                        <a:rPr lang="en-US" sz="1200" u="none" strike="noStrike" dirty="0">
                          <a:effectLst/>
                        </a:rPr>
                        <a:t>0.48</a:t>
                      </a:r>
                      <a:endParaRPr lang="en-US" sz="1200" b="0" i="0" u="none" strike="noStrike" dirty="0">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Spain</a:t>
                      </a:r>
                      <a:endParaRPr lang="en-US" sz="1200" b="0" i="0" u="none" strike="noStrike">
                        <a:solidFill>
                          <a:srgbClr val="000000"/>
                        </a:solidFill>
                        <a:effectLst/>
                        <a:latin typeface="Times New Roman"/>
                      </a:endParaRPr>
                    </a:p>
                  </a:txBody>
                  <a:tcPr marL="6709" marR="6709" marT="6709" marB="0" anchor="b"/>
                </a:tc>
                <a:tc>
                  <a:txBody>
                    <a:bodyPr/>
                    <a:lstStyle/>
                    <a:p>
                      <a:pPr algn="ctr" fontAlgn="b"/>
                      <a:r>
                        <a:rPr lang="en-US" sz="1200" u="none" strike="noStrike">
                          <a:effectLst/>
                        </a:rPr>
                        <a:t>10.04</a:t>
                      </a:r>
                      <a:endParaRPr lang="en-US" sz="1200" b="0" i="0" u="none" strike="noStrike">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Italy</a:t>
                      </a:r>
                      <a:endParaRPr lang="en-US" sz="1200" b="0" i="0" u="none" strike="noStrike">
                        <a:solidFill>
                          <a:srgbClr val="000000"/>
                        </a:solidFill>
                        <a:effectLst/>
                        <a:latin typeface="Times New Roman"/>
                      </a:endParaRPr>
                    </a:p>
                  </a:txBody>
                  <a:tcPr marL="6709" marR="6709" marT="6709" marB="0" anchor="b"/>
                </a:tc>
                <a:tc>
                  <a:txBody>
                    <a:bodyPr/>
                    <a:lstStyle/>
                    <a:p>
                      <a:pPr algn="ctr" fontAlgn="b"/>
                      <a:r>
                        <a:rPr lang="en-US" sz="1200" u="none" strike="noStrike" dirty="0">
                          <a:effectLst/>
                        </a:rPr>
                        <a:t>8.04</a:t>
                      </a:r>
                      <a:endParaRPr lang="en-US" sz="1200" b="0" i="0" u="none" strike="noStrike" dirty="0">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Greece</a:t>
                      </a:r>
                      <a:endParaRPr lang="en-US" sz="1200" b="0" i="0" u="none" strike="noStrike">
                        <a:solidFill>
                          <a:srgbClr val="000000"/>
                        </a:solidFill>
                        <a:effectLst/>
                        <a:latin typeface="Times New Roman"/>
                      </a:endParaRPr>
                    </a:p>
                  </a:txBody>
                  <a:tcPr marL="6709" marR="6709" marT="6709" marB="0" anchor="b"/>
                </a:tc>
                <a:tc>
                  <a:txBody>
                    <a:bodyPr/>
                    <a:lstStyle/>
                    <a:p>
                      <a:pPr algn="ctr" fontAlgn="b"/>
                      <a:r>
                        <a:rPr lang="en-US" sz="1200" u="none" strike="noStrike">
                          <a:effectLst/>
                        </a:rPr>
                        <a:t>2.27</a:t>
                      </a:r>
                      <a:endParaRPr lang="en-US" sz="1200" b="0" i="0" u="none" strike="noStrike">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Sweden</a:t>
                      </a:r>
                      <a:endParaRPr lang="en-US" sz="1200" b="0" i="0" u="none" strike="noStrike">
                        <a:solidFill>
                          <a:srgbClr val="000000"/>
                        </a:solidFill>
                        <a:effectLst/>
                        <a:latin typeface="Times New Roman"/>
                      </a:endParaRPr>
                    </a:p>
                  </a:txBody>
                  <a:tcPr marL="6709" marR="6709" marT="6709" marB="0" anchor="b"/>
                </a:tc>
                <a:tc>
                  <a:txBody>
                    <a:bodyPr/>
                    <a:lstStyle/>
                    <a:p>
                      <a:pPr algn="ctr" fontAlgn="b"/>
                      <a:r>
                        <a:rPr lang="en-US" sz="1200" u="none" strike="noStrike" dirty="0">
                          <a:effectLst/>
                        </a:rPr>
                        <a:t>1.47</a:t>
                      </a:r>
                      <a:endParaRPr lang="en-US" sz="1200" b="0" i="0" u="none" strike="noStrike" dirty="0">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Denmark</a:t>
                      </a:r>
                      <a:endParaRPr lang="en-US" sz="1200" b="0" i="0" u="none" strike="noStrike">
                        <a:solidFill>
                          <a:srgbClr val="000000"/>
                        </a:solidFill>
                        <a:effectLst/>
                        <a:latin typeface="Times New Roman"/>
                      </a:endParaRPr>
                    </a:p>
                  </a:txBody>
                  <a:tcPr marL="6709" marR="6709" marT="6709" marB="0" anchor="b"/>
                </a:tc>
                <a:tc>
                  <a:txBody>
                    <a:bodyPr/>
                    <a:lstStyle/>
                    <a:p>
                      <a:pPr algn="ctr" fontAlgn="b"/>
                      <a:r>
                        <a:rPr lang="en-US" sz="1200" u="none" strike="noStrike">
                          <a:effectLst/>
                        </a:rPr>
                        <a:t>1.36</a:t>
                      </a:r>
                      <a:endParaRPr lang="en-US" sz="1200" b="0" i="0" u="none" strike="noStrike">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Ireland</a:t>
                      </a:r>
                      <a:endParaRPr lang="en-US" sz="1200" b="0" i="0" u="none" strike="noStrike">
                        <a:solidFill>
                          <a:srgbClr val="000000"/>
                        </a:solidFill>
                        <a:effectLst/>
                        <a:latin typeface="Times New Roman"/>
                      </a:endParaRPr>
                    </a:p>
                  </a:txBody>
                  <a:tcPr marL="6709" marR="6709" marT="6709" marB="0" anchor="b"/>
                </a:tc>
                <a:tc>
                  <a:txBody>
                    <a:bodyPr/>
                    <a:lstStyle/>
                    <a:p>
                      <a:pPr algn="ctr" fontAlgn="b"/>
                      <a:r>
                        <a:rPr lang="en-US" sz="1200" u="none" strike="noStrike" dirty="0">
                          <a:effectLst/>
                        </a:rPr>
                        <a:t>13.61</a:t>
                      </a:r>
                      <a:endParaRPr lang="en-US" sz="1200" b="0" i="0" u="none" strike="noStrike" dirty="0">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0" i="0" u="none" strike="noStrike">
                        <a:solidFill>
                          <a:srgbClr val="000000"/>
                        </a:solidFill>
                        <a:effectLst/>
                        <a:latin typeface="Times New Roman"/>
                      </a:endParaRPr>
                    </a:p>
                  </a:txBody>
                  <a:tcPr marL="6709" marR="6709" marT="6709" marB="0" anchor="b"/>
                </a:tc>
                <a:tc>
                  <a:txBody>
                    <a:bodyPr/>
                    <a:lstStyle/>
                    <a:p>
                      <a:pPr algn="l" fontAlgn="b"/>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Belgium</a:t>
                      </a:r>
                      <a:endParaRPr lang="en-US" sz="1200" b="0" i="0" u="none" strike="noStrike">
                        <a:solidFill>
                          <a:srgbClr val="000000"/>
                        </a:solidFill>
                        <a:effectLst/>
                        <a:latin typeface="Times New Roman"/>
                      </a:endParaRPr>
                    </a:p>
                  </a:txBody>
                  <a:tcPr marL="6709" marR="6709" marT="6709" marB="0" anchor="b"/>
                </a:tc>
                <a:tc>
                  <a:txBody>
                    <a:bodyPr/>
                    <a:lstStyle/>
                    <a:p>
                      <a:pPr algn="ctr" fontAlgn="b"/>
                      <a:r>
                        <a:rPr lang="en-US" sz="1200" u="none" strike="noStrike" dirty="0">
                          <a:effectLst/>
                        </a:rPr>
                        <a:t>0.86</a:t>
                      </a:r>
                      <a:endParaRPr lang="en-US" sz="1200" b="0" i="0" u="none" strike="noStrike" dirty="0">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  7.</a:t>
                      </a:r>
                      <a:endParaRPr lang="en-US" sz="1200" b="1" i="0" u="none" strike="noStrike">
                        <a:solidFill>
                          <a:srgbClr val="000000"/>
                        </a:solidFill>
                        <a:effectLst/>
                        <a:latin typeface="Times New Roman"/>
                      </a:endParaRPr>
                    </a:p>
                  </a:txBody>
                  <a:tcPr marL="6709" marR="6709" marT="6709" marB="0" anchor="b"/>
                </a:tc>
                <a:tc gridSpan="2">
                  <a:txBody>
                    <a:bodyPr/>
                    <a:lstStyle/>
                    <a:p>
                      <a:pPr algn="l" fontAlgn="b"/>
                      <a:r>
                        <a:rPr lang="en-US" sz="1200" u="none" strike="noStrike">
                          <a:effectLst/>
                        </a:rPr>
                        <a:t>Norway</a:t>
                      </a:r>
                      <a:endParaRPr lang="en-US" sz="1200" b="1" i="0" u="none" strike="noStrike">
                        <a:solidFill>
                          <a:srgbClr val="000000"/>
                        </a:solidFill>
                        <a:effectLst/>
                        <a:latin typeface="Times New Roman"/>
                      </a:endParaRPr>
                    </a:p>
                  </a:txBody>
                  <a:tcPr marL="6709" marR="6709" marT="6709" marB="0" anchor="b"/>
                </a:tc>
                <a:tc hMerge="1">
                  <a:txBody>
                    <a:bodyPr/>
                    <a:lstStyle/>
                    <a:p>
                      <a:endParaRPr lang="en-US"/>
                    </a:p>
                  </a:txBody>
                  <a:tcPr/>
                </a:tc>
                <a:tc>
                  <a:txBody>
                    <a:bodyPr/>
                    <a:lstStyle/>
                    <a:p>
                      <a:pPr algn="ctr" fontAlgn="b"/>
                      <a:r>
                        <a:rPr lang="en-US" sz="1200" u="none" strike="noStrike" dirty="0">
                          <a:effectLst/>
                        </a:rPr>
                        <a:t>4.01</a:t>
                      </a:r>
                      <a:endParaRPr lang="en-US" sz="1200" b="1" i="0" u="none" strike="noStrike" dirty="0">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  8.</a:t>
                      </a:r>
                      <a:endParaRPr lang="en-US" sz="1200" b="1" i="0" u="none" strike="noStrike">
                        <a:solidFill>
                          <a:srgbClr val="000000"/>
                        </a:solidFill>
                        <a:effectLst/>
                        <a:latin typeface="Times New Roman"/>
                      </a:endParaRPr>
                    </a:p>
                  </a:txBody>
                  <a:tcPr marL="6709" marR="6709" marT="6709" marB="0" anchor="b"/>
                </a:tc>
                <a:tc gridSpan="2">
                  <a:txBody>
                    <a:bodyPr/>
                    <a:lstStyle/>
                    <a:p>
                      <a:pPr algn="l" fontAlgn="b"/>
                      <a:r>
                        <a:rPr lang="en-US" sz="1200" u="none" strike="noStrike">
                          <a:effectLst/>
                        </a:rPr>
                        <a:t>Switzerland</a:t>
                      </a:r>
                      <a:endParaRPr lang="en-US" sz="1200" b="1" i="0" u="none" strike="noStrike">
                        <a:solidFill>
                          <a:srgbClr val="000000"/>
                        </a:solidFill>
                        <a:effectLst/>
                        <a:latin typeface="Times New Roman"/>
                      </a:endParaRPr>
                    </a:p>
                  </a:txBody>
                  <a:tcPr marL="6709" marR="6709" marT="6709" marB="0" anchor="b"/>
                </a:tc>
                <a:tc hMerge="1">
                  <a:txBody>
                    <a:bodyPr/>
                    <a:lstStyle/>
                    <a:p>
                      <a:endParaRPr lang="en-US"/>
                    </a:p>
                  </a:txBody>
                  <a:tcPr/>
                </a:tc>
                <a:tc>
                  <a:txBody>
                    <a:bodyPr/>
                    <a:lstStyle/>
                    <a:p>
                      <a:pPr algn="ctr" fontAlgn="b"/>
                      <a:r>
                        <a:rPr lang="en-US" sz="1200" u="none" strike="noStrike" dirty="0">
                          <a:effectLst/>
                        </a:rPr>
                        <a:t>2.75</a:t>
                      </a:r>
                      <a:endParaRPr lang="en-US" sz="1200" b="1" i="0" u="none" strike="noStrike" dirty="0">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0"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  9.</a:t>
                      </a:r>
                      <a:endParaRPr lang="en-US" sz="1200" b="1" i="0" u="none" strike="noStrike">
                        <a:solidFill>
                          <a:srgbClr val="000000"/>
                        </a:solidFill>
                        <a:effectLst/>
                        <a:latin typeface="Times New Roman"/>
                      </a:endParaRPr>
                    </a:p>
                  </a:txBody>
                  <a:tcPr marL="6709" marR="6709" marT="6709" marB="0" anchor="b"/>
                </a:tc>
                <a:tc gridSpan="2">
                  <a:txBody>
                    <a:bodyPr/>
                    <a:lstStyle/>
                    <a:p>
                      <a:pPr algn="l" fontAlgn="b"/>
                      <a:r>
                        <a:rPr lang="en-US" sz="1200" u="none" strike="noStrike">
                          <a:effectLst/>
                        </a:rPr>
                        <a:t>Australia</a:t>
                      </a:r>
                      <a:endParaRPr lang="en-US" sz="1200" b="1" i="0" u="none" strike="noStrike">
                        <a:solidFill>
                          <a:srgbClr val="000000"/>
                        </a:solidFill>
                        <a:effectLst/>
                        <a:latin typeface="Times New Roman"/>
                      </a:endParaRPr>
                    </a:p>
                  </a:txBody>
                  <a:tcPr marL="6709" marR="6709" marT="6709" marB="0" anchor="b"/>
                </a:tc>
                <a:tc hMerge="1">
                  <a:txBody>
                    <a:bodyPr/>
                    <a:lstStyle/>
                    <a:p>
                      <a:endParaRPr lang="en-US"/>
                    </a:p>
                  </a:txBody>
                  <a:tcPr/>
                </a:tc>
                <a:tc>
                  <a:txBody>
                    <a:bodyPr/>
                    <a:lstStyle/>
                    <a:p>
                      <a:pPr algn="ctr" fontAlgn="b"/>
                      <a:r>
                        <a:rPr lang="en-US" sz="1200" u="none" strike="noStrike" dirty="0">
                          <a:effectLst/>
                        </a:rPr>
                        <a:t>19.67</a:t>
                      </a:r>
                      <a:endParaRPr lang="en-US" sz="1200" b="1" i="0" u="none" strike="noStrike" dirty="0">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10.</a:t>
                      </a:r>
                      <a:endParaRPr lang="en-US" sz="1200" b="1" i="0" u="none" strike="noStrike">
                        <a:solidFill>
                          <a:srgbClr val="000000"/>
                        </a:solidFill>
                        <a:effectLst/>
                        <a:latin typeface="Times New Roman"/>
                      </a:endParaRPr>
                    </a:p>
                  </a:txBody>
                  <a:tcPr marL="6709" marR="6709" marT="6709" marB="0" anchor="b"/>
                </a:tc>
                <a:tc gridSpan="2">
                  <a:txBody>
                    <a:bodyPr/>
                    <a:lstStyle/>
                    <a:p>
                      <a:pPr algn="l" fontAlgn="b"/>
                      <a:r>
                        <a:rPr lang="en-US" sz="1200" u="none" strike="noStrike">
                          <a:effectLst/>
                        </a:rPr>
                        <a:t>Canada</a:t>
                      </a:r>
                      <a:endParaRPr lang="en-US" sz="1200" b="1" i="0" u="none" strike="noStrike">
                        <a:solidFill>
                          <a:srgbClr val="000000"/>
                        </a:solidFill>
                        <a:effectLst/>
                        <a:latin typeface="Times New Roman"/>
                      </a:endParaRPr>
                    </a:p>
                  </a:txBody>
                  <a:tcPr marL="6709" marR="6709" marT="6709" marB="0" anchor="b"/>
                </a:tc>
                <a:tc hMerge="1">
                  <a:txBody>
                    <a:bodyPr/>
                    <a:lstStyle/>
                    <a:p>
                      <a:endParaRPr lang="en-US"/>
                    </a:p>
                  </a:txBody>
                  <a:tcPr/>
                </a:tc>
                <a:tc>
                  <a:txBody>
                    <a:bodyPr/>
                    <a:lstStyle/>
                    <a:p>
                      <a:pPr algn="ctr" fontAlgn="b"/>
                      <a:r>
                        <a:rPr lang="en-US" sz="1200" u="none" strike="noStrike" dirty="0">
                          <a:effectLst/>
                        </a:rPr>
                        <a:t>16.21</a:t>
                      </a:r>
                      <a:endParaRPr lang="en-US" sz="1200" b="1" i="0" u="none" strike="noStrike" dirty="0">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11.</a:t>
                      </a:r>
                      <a:endParaRPr lang="en-US" sz="1200" b="1" i="0" u="none" strike="noStrike">
                        <a:solidFill>
                          <a:srgbClr val="000000"/>
                        </a:solidFill>
                        <a:effectLst/>
                        <a:latin typeface="Times New Roman"/>
                      </a:endParaRPr>
                    </a:p>
                  </a:txBody>
                  <a:tcPr marL="6709" marR="6709" marT="6709" marB="0" anchor="b"/>
                </a:tc>
                <a:tc gridSpan="2">
                  <a:txBody>
                    <a:bodyPr/>
                    <a:lstStyle/>
                    <a:p>
                      <a:pPr algn="l" fontAlgn="b"/>
                      <a:r>
                        <a:rPr lang="en-US" sz="1200" u="none" strike="noStrike">
                          <a:effectLst/>
                        </a:rPr>
                        <a:t>Japan</a:t>
                      </a:r>
                      <a:endParaRPr lang="en-US" sz="1200" b="1" i="0" u="none" strike="noStrike">
                        <a:solidFill>
                          <a:srgbClr val="000000"/>
                        </a:solidFill>
                        <a:effectLst/>
                        <a:latin typeface="Times New Roman"/>
                      </a:endParaRPr>
                    </a:p>
                  </a:txBody>
                  <a:tcPr marL="6709" marR="6709" marT="6709" marB="0" anchor="b"/>
                </a:tc>
                <a:tc hMerge="1">
                  <a:txBody>
                    <a:bodyPr/>
                    <a:lstStyle/>
                    <a:p>
                      <a:endParaRPr lang="en-US"/>
                    </a:p>
                  </a:txBody>
                  <a:tcPr/>
                </a:tc>
                <a:tc>
                  <a:txBody>
                    <a:bodyPr/>
                    <a:lstStyle/>
                    <a:p>
                      <a:pPr algn="ctr" fontAlgn="b"/>
                      <a:r>
                        <a:rPr lang="en-US" sz="1200" u="none" strike="noStrike" dirty="0">
                          <a:effectLst/>
                        </a:rPr>
                        <a:t>1.30</a:t>
                      </a:r>
                      <a:endParaRPr lang="en-US" sz="1200" b="1" i="0" u="none" strike="noStrike" dirty="0">
                        <a:solidFill>
                          <a:srgbClr val="000000"/>
                        </a:solidFill>
                        <a:effectLst/>
                        <a:latin typeface="Times New Roman"/>
                      </a:endParaRPr>
                    </a:p>
                  </a:txBody>
                  <a:tcPr marL="6709" marR="6709" marT="6709" marB="0" anchor="b"/>
                </a:tc>
              </a:tr>
              <a:tr h="180841">
                <a:tc>
                  <a:txBody>
                    <a:bodyPr/>
                    <a:lstStyle/>
                    <a:p>
                      <a:pPr algn="l" fontAlgn="b"/>
                      <a:r>
                        <a:rPr lang="en-US" sz="1200" u="none" strike="noStrike">
                          <a:effectLst/>
                        </a:rPr>
                        <a:t> </a:t>
                      </a:r>
                      <a:endParaRPr lang="en-US" sz="1200" b="1" i="0" u="none" strike="noStrike">
                        <a:solidFill>
                          <a:srgbClr val="000000"/>
                        </a:solidFill>
                        <a:effectLst/>
                        <a:latin typeface="Times New Roman"/>
                      </a:endParaRPr>
                    </a:p>
                  </a:txBody>
                  <a:tcPr marL="6709" marR="6709" marT="6709" marB="0" anchor="b"/>
                </a:tc>
                <a:tc>
                  <a:txBody>
                    <a:bodyPr/>
                    <a:lstStyle/>
                    <a:p>
                      <a:pPr algn="l" fontAlgn="b"/>
                      <a:r>
                        <a:rPr lang="en-US" sz="1200" u="none" strike="noStrike">
                          <a:effectLst/>
                        </a:rPr>
                        <a:t>12.</a:t>
                      </a:r>
                      <a:endParaRPr lang="en-US" sz="1200" b="1" i="0" u="none" strike="noStrike">
                        <a:solidFill>
                          <a:srgbClr val="000000"/>
                        </a:solidFill>
                        <a:effectLst/>
                        <a:latin typeface="Times New Roman"/>
                      </a:endParaRPr>
                    </a:p>
                  </a:txBody>
                  <a:tcPr marL="6709" marR="6709" marT="6709" marB="0" anchor="b"/>
                </a:tc>
                <a:tc gridSpan="2">
                  <a:txBody>
                    <a:bodyPr/>
                    <a:lstStyle/>
                    <a:p>
                      <a:pPr algn="l" fontAlgn="b"/>
                      <a:r>
                        <a:rPr lang="en-US" sz="1200" u="none" strike="noStrike">
                          <a:effectLst/>
                        </a:rPr>
                        <a:t>Other Countries</a:t>
                      </a:r>
                      <a:endParaRPr lang="en-US" sz="1200" b="1" i="0" u="none" strike="noStrike">
                        <a:solidFill>
                          <a:srgbClr val="000000"/>
                        </a:solidFill>
                        <a:effectLst/>
                        <a:latin typeface="Times New Roman"/>
                      </a:endParaRPr>
                    </a:p>
                  </a:txBody>
                  <a:tcPr marL="6709" marR="6709" marT="6709" marB="0" anchor="b"/>
                </a:tc>
                <a:tc hMerge="1">
                  <a:txBody>
                    <a:bodyPr/>
                    <a:lstStyle/>
                    <a:p>
                      <a:endParaRPr lang="en-US"/>
                    </a:p>
                  </a:txBody>
                  <a:tcPr/>
                </a:tc>
                <a:tc>
                  <a:txBody>
                    <a:bodyPr/>
                    <a:lstStyle/>
                    <a:p>
                      <a:pPr algn="ctr" fontAlgn="b"/>
                      <a:r>
                        <a:rPr lang="en-US" sz="1200" u="none" strike="noStrike" dirty="0">
                          <a:effectLst/>
                        </a:rPr>
                        <a:t>117.28</a:t>
                      </a:r>
                      <a:endParaRPr lang="en-US" sz="1200" b="1" i="0" u="none" strike="noStrike" dirty="0">
                        <a:solidFill>
                          <a:srgbClr val="000000"/>
                        </a:solidFill>
                        <a:effectLst/>
                        <a:latin typeface="Times New Roman"/>
                      </a:endParaRPr>
                    </a:p>
                  </a:txBody>
                  <a:tcPr marL="6709" marR="6709" marT="6709" marB="0" anchor="b"/>
                </a:tc>
              </a:tr>
            </a:tbl>
          </a:graphicData>
        </a:graphic>
      </p:graphicFrame>
    </p:spTree>
    <p:extLst>
      <p:ext uri="{BB962C8B-B14F-4D97-AF65-F5344CB8AC3E}">
        <p14:creationId xmlns:p14="http://schemas.microsoft.com/office/powerpoint/2010/main" val="2794288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3"/>
          <p:cNvSpPr txBox="1">
            <a:spLocks noChangeArrowheads="1"/>
          </p:cNvSpPr>
          <p:nvPr/>
        </p:nvSpPr>
        <p:spPr bwMode="auto">
          <a:xfrm>
            <a:off x="1143000" y="2819400"/>
            <a:ext cx="6944413" cy="923330"/>
          </a:xfrm>
          <a:prstGeom prst="rect">
            <a:avLst/>
          </a:prstGeom>
          <a:noFill/>
          <a:ln w="9525">
            <a:noFill/>
            <a:miter lim="800000"/>
            <a:headEnd/>
            <a:tailEnd/>
          </a:ln>
        </p:spPr>
        <p:txBody>
          <a:bodyPr>
            <a:spAutoFit/>
          </a:bodyPr>
          <a:lstStyle/>
          <a:p>
            <a:pPr algn="ctr">
              <a:defRPr/>
            </a:pPr>
            <a:r>
              <a:rPr lang="en-US" sz="5400">
                <a:latin typeface="Georgia" pitchFamily="18" charset="0"/>
              </a:rPr>
              <a:t>  </a:t>
            </a:r>
            <a:r>
              <a:rPr lang="en-US" sz="5400" b="1">
                <a:ln w="31550" cmpd="sng">
                  <a:gradFill>
                    <a:gsLst>
                      <a:gs pos="25000">
                        <a:schemeClr val="accent1">
                          <a:shade val="25000"/>
                          <a:satMod val="190000"/>
                        </a:schemeClr>
                      </a:gs>
                      <a:gs pos="80000">
                        <a:schemeClr val="accent1">
                          <a:tint val="75000"/>
                          <a:satMod val="190000"/>
                        </a:schemeClr>
                      </a:gs>
                    </a:gsLst>
                    <a:lin ang="5400000"/>
                  </a:gradFill>
                  <a:prstDash val="solid"/>
                </a:ln>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effectLst>
                  <a:outerShdw blurRad="41275" dist="12700" dir="12000000" algn="tl" rotWithShape="0">
                    <a:srgbClr val="000000">
                      <a:alpha val="40000"/>
                    </a:srgbClr>
                  </a:outerShdw>
                </a:effectLst>
                <a:latin typeface="Georgia" pitchFamily="18" charset="0"/>
              </a:rPr>
              <a:t>THANK</a:t>
            </a:r>
            <a:r>
              <a:rPr lang="en-US" sz="5400" b="1">
                <a:ln w="18000">
                  <a:solidFill>
                    <a:schemeClr val="accent2">
                      <a:satMod val="140000"/>
                    </a:schemeClr>
                  </a:solidFill>
                  <a:prstDash val="solid"/>
                  <a:miter lim="800000"/>
                </a:ln>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effectLst>
                  <a:outerShdw blurRad="25500" dist="23000" dir="7020000" algn="tl">
                    <a:srgbClr val="000000">
                      <a:alpha val="50000"/>
                    </a:srgbClr>
                  </a:outerShdw>
                </a:effectLst>
                <a:latin typeface="Georgia" pitchFamily="18" charset="0"/>
              </a:rPr>
              <a:t> </a:t>
            </a:r>
            <a:r>
              <a:rPr lang="en-US" sz="5400" b="1">
                <a:ln w="31550" cmpd="sng">
                  <a:gradFill>
                    <a:gsLst>
                      <a:gs pos="25000">
                        <a:schemeClr val="accent1">
                          <a:shade val="25000"/>
                          <a:satMod val="190000"/>
                        </a:schemeClr>
                      </a:gs>
                      <a:gs pos="80000">
                        <a:schemeClr val="accent1">
                          <a:tint val="75000"/>
                          <a:satMod val="190000"/>
                        </a:schemeClr>
                      </a:gs>
                    </a:gsLst>
                    <a:lin ang="5400000"/>
                  </a:gradFill>
                  <a:prstDash val="solid"/>
                </a:ln>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effectLst>
                  <a:outerShdw blurRad="41275" dist="12700" dir="12000000" algn="tl" rotWithShape="0">
                    <a:srgbClr val="000000">
                      <a:alpha val="40000"/>
                    </a:srgbClr>
                  </a:outerShdw>
                </a:effectLst>
                <a:latin typeface="Georgia" pitchFamily="18" charset="0"/>
              </a:rPr>
              <a:t>YOU</a:t>
            </a:r>
            <a:endParaRPr lang="en-US" sz="5400"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latin typeface="Georgia"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1305342"/>
            <a:ext cx="7924800" cy="2308324"/>
          </a:xfrm>
          <a:prstGeom prst="rect">
            <a:avLst/>
          </a:prstGeom>
        </p:spPr>
        <p:txBody>
          <a:bodyPr wrap="square">
            <a:spAutoFit/>
          </a:bodyPr>
          <a:lstStyle/>
          <a:p>
            <a:pPr algn="just"/>
            <a:r>
              <a:rPr lang="en-US" dirty="0" smtClean="0">
                <a:latin typeface="Times New Roman" pitchFamily="18" charset="0"/>
                <a:cs typeface="Times New Roman" pitchFamily="18" charset="0"/>
              </a:rPr>
              <a:t>Main items which export </a:t>
            </a:r>
            <a:r>
              <a:rPr lang="en-US" b="1" u="sng" dirty="0" smtClean="0">
                <a:latin typeface="Times New Roman" pitchFamily="18" charset="0"/>
                <a:cs typeface="Times New Roman" pitchFamily="18" charset="0"/>
              </a:rPr>
              <a:t>DECREASED</a:t>
            </a:r>
            <a:r>
              <a:rPr lang="en-US" dirty="0" smtClean="0">
                <a:latin typeface="Times New Roman" pitchFamily="18" charset="0"/>
                <a:cs typeface="Times New Roman" pitchFamily="18" charset="0"/>
              </a:rPr>
              <a:t> were Knitwear, Cotton Fabric, Yarn, Other than Cotton Yarn, , Fruits, Spices, Gems &amp; Jewelry, Cement, Sports Goods, Handicrafts, Leather Garment, Leather Footwear</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Main </a:t>
            </a:r>
            <a:r>
              <a:rPr lang="en-US" dirty="0" smtClean="0">
                <a:latin typeface="Times New Roman" pitchFamily="18" charset="0"/>
                <a:cs typeface="Times New Roman" pitchFamily="18" charset="0"/>
              </a:rPr>
              <a:t>items which export </a:t>
            </a:r>
            <a:r>
              <a:rPr lang="en-US" b="1" u="sng" dirty="0" smtClean="0">
                <a:latin typeface="Times New Roman" pitchFamily="18" charset="0"/>
                <a:cs typeface="Times New Roman" pitchFamily="18" charset="0"/>
              </a:rPr>
              <a:t>INCREASED</a:t>
            </a:r>
            <a:r>
              <a:rPr lang="en-US" dirty="0" smtClean="0">
                <a:latin typeface="Times New Roman" pitchFamily="18" charset="0"/>
                <a:cs typeface="Times New Roman" pitchFamily="18" charset="0"/>
              </a:rPr>
              <a:t> are Readymade garments, Bed ware Cotton Yarn, Made Ups, Tent and Canvas, Rice, Sugar, Meat Preparations, Vegetables, Guar and Guar Products, Oil sees, Molasses, Tobacco, Wheat, Petroleum Group, Chemicals, Surgical Instruments, Cutlery, Furniture</a:t>
            </a:r>
            <a:endParaRPr lang="en-US" u="sng" dirty="0" smtClean="0">
              <a:latin typeface="Times New Roman" pitchFamily="18" charset="0"/>
              <a:cs typeface="Times New Roman" pitchFamily="18" charset="0"/>
            </a:endParaRPr>
          </a:p>
        </p:txBody>
      </p:sp>
      <p:sp>
        <p:nvSpPr>
          <p:cNvPr id="5" name="Title 1"/>
          <p:cNvSpPr>
            <a:spLocks noGrp="1"/>
          </p:cNvSpPr>
          <p:nvPr>
            <p:ph type="title"/>
          </p:nvPr>
        </p:nvSpPr>
        <p:spPr>
          <a:xfrm>
            <a:off x="457200" y="274638"/>
            <a:ext cx="8229600" cy="868362"/>
          </a:xfrm>
        </p:spPr>
        <p:txBody>
          <a:bodyPr/>
          <a:lstStyle/>
          <a:p>
            <a:pPr algn="r"/>
            <a:r>
              <a:rPr lang="en-US" sz="2200" u="sng" dirty="0" smtClean="0">
                <a:solidFill>
                  <a:schemeClr val="tx1"/>
                </a:solidFill>
                <a:latin typeface="Times New Roman" pitchFamily="18" charset="0"/>
                <a:cs typeface="Times New Roman" pitchFamily="18" charset="0"/>
              </a:rPr>
              <a:t>From previous slide</a:t>
            </a:r>
            <a:endParaRPr lang="en-US" sz="2200" u="sng"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2"/>
          <p:cNvSpPr>
            <a:spLocks noChangeShapeType="1"/>
          </p:cNvSpPr>
          <p:nvPr/>
        </p:nvSpPr>
        <p:spPr bwMode="auto">
          <a:xfrm>
            <a:off x="2889250" y="909638"/>
            <a:ext cx="0" cy="0"/>
          </a:xfrm>
          <a:prstGeom prst="line">
            <a:avLst/>
          </a:prstGeom>
          <a:noFill/>
          <a:ln w="12700" cap="rnd">
            <a:solidFill>
              <a:srgbClr val="000000"/>
            </a:solidFill>
            <a:round/>
            <a:headEnd/>
            <a:tailEnd/>
          </a:ln>
        </p:spPr>
        <p:txBody>
          <a:bodyPr/>
          <a:lstStyle/>
          <a:p>
            <a:endParaRPr lang="en-US"/>
          </a:p>
        </p:txBody>
      </p:sp>
      <p:sp>
        <p:nvSpPr>
          <p:cNvPr id="3075" name="Line 3"/>
          <p:cNvSpPr>
            <a:spLocks noChangeShapeType="1"/>
          </p:cNvSpPr>
          <p:nvPr/>
        </p:nvSpPr>
        <p:spPr bwMode="auto">
          <a:xfrm>
            <a:off x="2895600" y="1179513"/>
            <a:ext cx="0" cy="0"/>
          </a:xfrm>
          <a:prstGeom prst="line">
            <a:avLst/>
          </a:prstGeom>
          <a:noFill/>
          <a:ln w="12700" cap="rnd">
            <a:solidFill>
              <a:srgbClr val="000000"/>
            </a:solidFill>
            <a:round/>
            <a:headEnd/>
            <a:tailEnd/>
          </a:ln>
        </p:spPr>
        <p:txBody>
          <a:bodyPr/>
          <a:lstStyle/>
          <a:p>
            <a:endParaRPr lang="en-US"/>
          </a:p>
        </p:txBody>
      </p:sp>
      <p:sp>
        <p:nvSpPr>
          <p:cNvPr id="3076" name="Line 4"/>
          <p:cNvSpPr>
            <a:spLocks noChangeShapeType="1"/>
          </p:cNvSpPr>
          <p:nvPr/>
        </p:nvSpPr>
        <p:spPr bwMode="auto">
          <a:xfrm>
            <a:off x="2895600" y="1179513"/>
            <a:ext cx="0" cy="0"/>
          </a:xfrm>
          <a:prstGeom prst="line">
            <a:avLst/>
          </a:prstGeom>
          <a:noFill/>
          <a:ln w="12700" cap="rnd">
            <a:solidFill>
              <a:srgbClr val="000000"/>
            </a:solidFill>
            <a:round/>
            <a:headEnd/>
            <a:tailEnd/>
          </a:ln>
        </p:spPr>
        <p:txBody>
          <a:bodyPr/>
          <a:lstStyle/>
          <a:p>
            <a:endParaRPr lang="en-US"/>
          </a:p>
        </p:txBody>
      </p:sp>
      <p:sp>
        <p:nvSpPr>
          <p:cNvPr id="3077" name="Line 486"/>
          <p:cNvSpPr>
            <a:spLocks noChangeShapeType="1"/>
          </p:cNvSpPr>
          <p:nvPr/>
        </p:nvSpPr>
        <p:spPr bwMode="auto">
          <a:xfrm>
            <a:off x="2743200" y="1252538"/>
            <a:ext cx="0" cy="0"/>
          </a:xfrm>
          <a:prstGeom prst="line">
            <a:avLst/>
          </a:prstGeom>
          <a:noFill/>
          <a:ln w="12700" cap="rnd">
            <a:solidFill>
              <a:srgbClr val="000000"/>
            </a:solidFill>
            <a:round/>
            <a:headEnd/>
            <a:tailEnd/>
          </a:ln>
        </p:spPr>
        <p:txBody>
          <a:bodyPr/>
          <a:lstStyle/>
          <a:p>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847037055"/>
              </p:ext>
            </p:extLst>
          </p:nvPr>
        </p:nvGraphicFramePr>
        <p:xfrm>
          <a:off x="210652" y="278643"/>
          <a:ext cx="8704749" cy="6122157"/>
        </p:xfrm>
        <a:graphic>
          <a:graphicData uri="http://schemas.openxmlformats.org/drawingml/2006/table">
            <a:tbl>
              <a:tblPr/>
              <a:tblGrid>
                <a:gridCol w="1148964"/>
                <a:gridCol w="824257"/>
                <a:gridCol w="824257"/>
                <a:gridCol w="824257"/>
                <a:gridCol w="824257"/>
                <a:gridCol w="929415"/>
                <a:gridCol w="827166"/>
                <a:gridCol w="854739"/>
                <a:gridCol w="840952"/>
                <a:gridCol w="806485"/>
              </a:tblGrid>
              <a:tr h="1078515">
                <a:tc gridSpan="10">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cs typeface="Times New Roman" pitchFamily="18" charset="0"/>
                        </a:rPr>
                        <a:t>Pakistan’s Trade Performance [Million USD]</a:t>
                      </a:r>
                    </a:p>
                  </a:txBody>
                  <a:tcPr marL="91446" marR="91446" marT="18288" marB="18288"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61303">
                <a:tc gridSpan="10">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JULY 2017</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46" marR="91446" marT="18288" marB="18288"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97863">
                <a:tc row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46" marR="91446" marT="18288" marB="182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Exports</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46" marR="91446" marT="18288" marB="182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46" marR="9144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Imports</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46" marR="91446" marT="18288" marB="182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Balance</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46" marR="91446" marT="18288" marB="182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1617771">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chemeClr val="tx1"/>
                          </a:solidFill>
                          <a:effectLst/>
                          <a:latin typeface="Times New Roman" pitchFamily="18" charset="0"/>
                          <a:cs typeface="Times New Roman" pitchFamily="18" charset="0"/>
                        </a:rPr>
                        <a:t>2016-17</a:t>
                      </a:r>
                    </a:p>
                  </a:txBody>
                  <a:tcPr marL="91446" marR="91446" marT="18288" marB="182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chemeClr val="tx1"/>
                          </a:solidFill>
                          <a:effectLst/>
                          <a:latin typeface="Times New Roman" pitchFamily="18" charset="0"/>
                          <a:cs typeface="Times New Roman" pitchFamily="18" charset="0"/>
                        </a:rPr>
                        <a:t>2015-16</a:t>
                      </a:r>
                    </a:p>
                  </a:txBody>
                  <a:tcPr marL="91446" marR="91446" marT="18288" marB="182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chemeClr val="tx1"/>
                          </a:solidFill>
                          <a:effectLst/>
                          <a:latin typeface="Times New Roman" pitchFamily="18" charset="0"/>
                          <a:cs typeface="Times New Roman" pitchFamily="18" charset="0"/>
                        </a:rPr>
                        <a:t>%age  Growth</a:t>
                      </a:r>
                    </a:p>
                  </a:txBody>
                  <a:tcPr marL="91446" marR="91446" marT="18288" marB="182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chemeClr val="tx1"/>
                          </a:solidFill>
                          <a:effectLst/>
                          <a:latin typeface="Times New Roman" pitchFamily="18" charset="0"/>
                          <a:cs typeface="Times New Roman" pitchFamily="18" charset="0"/>
                        </a:rPr>
                        <a:t>2016-17</a:t>
                      </a:r>
                    </a:p>
                  </a:txBody>
                  <a:tcPr marL="91446" marR="91446" marT="18288" marB="182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chemeClr val="tx1"/>
                          </a:solidFill>
                          <a:effectLst/>
                          <a:latin typeface="Times New Roman" pitchFamily="18" charset="0"/>
                          <a:cs typeface="Times New Roman" pitchFamily="18" charset="0"/>
                        </a:rPr>
                        <a:t>2015-16</a:t>
                      </a:r>
                    </a:p>
                  </a:txBody>
                  <a:tcPr marL="91446" marR="91446" marT="18288" marB="182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chemeClr val="tx1"/>
                          </a:solidFill>
                          <a:effectLst/>
                          <a:latin typeface="Times New Roman" pitchFamily="18" charset="0"/>
                          <a:cs typeface="Times New Roman" pitchFamily="18" charset="0"/>
                        </a:rPr>
                        <a:t>%age  Growth</a:t>
                      </a:r>
                    </a:p>
                  </a:txBody>
                  <a:tcPr marL="91446" marR="91446" marT="18288" marB="182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chemeClr val="tx1"/>
                          </a:solidFill>
                          <a:effectLst/>
                          <a:latin typeface="Times New Roman" pitchFamily="18" charset="0"/>
                          <a:cs typeface="Times New Roman" pitchFamily="18" charset="0"/>
                        </a:rPr>
                        <a:t>2016-17</a:t>
                      </a:r>
                    </a:p>
                  </a:txBody>
                  <a:tcPr marL="91446" marR="91446" marT="18288" marB="182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chemeClr val="tx1"/>
                          </a:solidFill>
                          <a:effectLst/>
                          <a:latin typeface="Times New Roman" pitchFamily="18" charset="0"/>
                          <a:cs typeface="Times New Roman" pitchFamily="18" charset="0"/>
                        </a:rPr>
                        <a:t>2014-15</a:t>
                      </a:r>
                    </a:p>
                  </a:txBody>
                  <a:tcPr marL="91446" marR="91446" marT="18288" marB="182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400" b="1" i="0" u="none" strike="noStrike" cap="none" normalizeH="0" baseline="0" dirty="0" smtClean="0">
                          <a:ln>
                            <a:noFill/>
                          </a:ln>
                          <a:solidFill>
                            <a:schemeClr val="tx1"/>
                          </a:solidFill>
                          <a:effectLst/>
                          <a:latin typeface="Times New Roman" pitchFamily="18" charset="0"/>
                          <a:cs typeface="Times New Roman" pitchFamily="18" charset="0"/>
                        </a:rPr>
                        <a:t>Growth</a:t>
                      </a:r>
                      <a:endParaRPr kumimoji="0" lang="en-US" sz="15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46" marR="91446" marT="18288" marB="182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9786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July</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46" marR="91446" marT="18288" marB="182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b"/>
                      <a:r>
                        <a:rPr lang="en-US" sz="1600" b="1" i="0" u="none" strike="noStrike" dirty="0" smtClean="0">
                          <a:solidFill>
                            <a:srgbClr val="000000"/>
                          </a:solidFill>
                          <a:effectLst/>
                          <a:latin typeface="Arial"/>
                        </a:rPr>
                        <a:t>1,631</a:t>
                      </a:r>
                    </a:p>
                    <a:p>
                      <a:pPr algn="ctr" rtl="0" fontAlgn="b"/>
                      <a:endParaRPr lang="en-US" sz="1600" b="1" i="0" u="none" strike="noStrike" dirty="0" smtClean="0">
                        <a:solidFill>
                          <a:srgbClr val="000000"/>
                        </a:solidFill>
                        <a:effectLst/>
                        <a:latin typeface="Arial"/>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b"/>
                      <a:r>
                        <a:rPr lang="en-US" sz="1600" b="1" i="0" u="none" strike="noStrike" dirty="0" smtClean="0">
                          <a:solidFill>
                            <a:srgbClr val="000000"/>
                          </a:solidFill>
                          <a:effectLst/>
                          <a:latin typeface="Arial"/>
                        </a:rPr>
                        <a:t>1,475</a:t>
                      </a:r>
                    </a:p>
                    <a:p>
                      <a:pPr algn="ctr" rtl="0" fontAlgn="b"/>
                      <a:endParaRPr lang="en-US" sz="1600" b="1" i="0" u="none" strike="noStrike" dirty="0">
                        <a:solidFill>
                          <a:srgbClr val="000000"/>
                        </a:solidFill>
                        <a:effectLst/>
                        <a:latin typeface="Arial"/>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ctr"/>
                      <a:r>
                        <a:rPr lang="en-US" sz="1600" b="1" i="0" u="none" strike="noStrike" dirty="0">
                          <a:solidFill>
                            <a:srgbClr val="000000"/>
                          </a:solidFill>
                          <a:effectLst/>
                          <a:latin typeface="Arial"/>
                        </a:rPr>
                        <a:t>10.6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b"/>
                      <a:r>
                        <a:rPr lang="en-US" sz="1600" b="1" i="0" u="none" strike="noStrike" dirty="0" smtClean="0">
                          <a:solidFill>
                            <a:srgbClr val="000000"/>
                          </a:solidFill>
                          <a:effectLst/>
                          <a:latin typeface="Arial"/>
                        </a:rPr>
                        <a:t>4,835</a:t>
                      </a:r>
                    </a:p>
                    <a:p>
                      <a:pPr algn="ctr" rtl="0" fontAlgn="b"/>
                      <a:endParaRPr lang="en-US" sz="1600" b="1" i="0" u="none" strike="noStrike" dirty="0">
                        <a:solidFill>
                          <a:srgbClr val="000000"/>
                        </a:solidFill>
                        <a:effectLst/>
                        <a:latin typeface="Arial"/>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b"/>
                      <a:r>
                        <a:rPr lang="en-US" sz="1600" b="1" i="0" u="none" strike="noStrike" dirty="0" smtClean="0">
                          <a:solidFill>
                            <a:srgbClr val="000000"/>
                          </a:solidFill>
                          <a:effectLst/>
                          <a:latin typeface="Arial"/>
                        </a:rPr>
                        <a:t>3,536</a:t>
                      </a:r>
                    </a:p>
                    <a:p>
                      <a:pPr algn="ctr" rtl="0" fontAlgn="b"/>
                      <a:endParaRPr lang="en-US" sz="1600" b="1" i="0" u="none" strike="noStrike" dirty="0">
                        <a:solidFill>
                          <a:srgbClr val="000000"/>
                        </a:solidFill>
                        <a:effectLst/>
                        <a:latin typeface="Arial"/>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ctr"/>
                      <a:r>
                        <a:rPr lang="en-US" sz="1600" b="1" i="0" u="none" strike="noStrike" dirty="0">
                          <a:solidFill>
                            <a:srgbClr val="000000"/>
                          </a:solidFill>
                          <a:effectLst/>
                          <a:latin typeface="Arial"/>
                        </a:rPr>
                        <a:t>36.7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b"/>
                      <a:r>
                        <a:rPr lang="en-US" sz="1600" b="1" i="0" u="none" strike="noStrike" dirty="0">
                          <a:solidFill>
                            <a:srgbClr val="000000"/>
                          </a:solidFill>
                          <a:effectLst/>
                          <a:latin typeface="Arial"/>
                        </a:rPr>
                        <a:t>-</a:t>
                      </a:r>
                      <a:r>
                        <a:rPr lang="en-US" sz="1600" b="1" i="0" u="none" strike="noStrike" dirty="0" smtClean="0">
                          <a:solidFill>
                            <a:srgbClr val="000000"/>
                          </a:solidFill>
                          <a:effectLst/>
                          <a:latin typeface="Arial"/>
                        </a:rPr>
                        <a:t>3,204</a:t>
                      </a:r>
                    </a:p>
                    <a:p>
                      <a:pPr algn="ctr" rtl="0" fontAlgn="b"/>
                      <a:endParaRPr lang="en-US" sz="1600" b="1" i="0" u="none" strike="noStrike" dirty="0">
                        <a:solidFill>
                          <a:srgbClr val="000000"/>
                        </a:solidFill>
                        <a:effectLst/>
                        <a:latin typeface="Arial"/>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b"/>
                      <a:r>
                        <a:rPr lang="en-US" sz="1600" b="1" i="0" u="none" strike="noStrike" dirty="0">
                          <a:solidFill>
                            <a:srgbClr val="000000"/>
                          </a:solidFill>
                          <a:effectLst/>
                          <a:latin typeface="Arial"/>
                        </a:rPr>
                        <a:t>-</a:t>
                      </a:r>
                      <a:r>
                        <a:rPr lang="en-US" sz="1600" b="1" i="0" u="none" strike="noStrike" dirty="0" smtClean="0">
                          <a:solidFill>
                            <a:srgbClr val="000000"/>
                          </a:solidFill>
                          <a:effectLst/>
                          <a:latin typeface="Arial"/>
                        </a:rPr>
                        <a:t>2,061</a:t>
                      </a:r>
                    </a:p>
                    <a:p>
                      <a:pPr algn="ctr" rtl="0" fontAlgn="b"/>
                      <a:endParaRPr lang="en-US" sz="1600" b="1" i="0" u="none" strike="noStrike" dirty="0">
                        <a:solidFill>
                          <a:srgbClr val="000000"/>
                        </a:solidFill>
                        <a:effectLst/>
                        <a:latin typeface="Arial"/>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ctr"/>
                      <a:r>
                        <a:rPr lang="en-US" sz="1600" b="1" i="0" u="none" strike="noStrike" dirty="0">
                          <a:solidFill>
                            <a:srgbClr val="000000"/>
                          </a:solidFill>
                          <a:effectLst/>
                          <a:latin typeface="Arial"/>
                        </a:rPr>
                        <a:t>55.5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34421">
                <a:tc gridSpan="10">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cs typeface="Times New Roman" pitchFamily="18" charset="0"/>
                        </a:rPr>
                        <a:t>Values in US$ Million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46" marR="91446" marT="18288" marB="18288"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34421">
                <a:tc gridSpan="10">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cs typeface="Times New Roman" pitchFamily="18" charset="0"/>
                        </a:rPr>
                        <a:t>Source: Pakistan Bureau of Statistics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46" marR="91446" marT="18288" marB="18288"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645873821"/>
              </p:ext>
            </p:extLst>
          </p:nvPr>
        </p:nvGraphicFramePr>
        <p:xfrm>
          <a:off x="381000" y="913403"/>
          <a:ext cx="8458200" cy="5411197"/>
        </p:xfrm>
        <a:graphic>
          <a:graphicData uri="http://schemas.openxmlformats.org/drawingml/2006/chart">
            <c:chart xmlns:c="http://schemas.openxmlformats.org/drawingml/2006/chart" xmlns:r="http://schemas.openxmlformats.org/officeDocument/2006/relationships" r:id="rId2"/>
          </a:graphicData>
        </a:graphic>
      </p:graphicFrame>
      <p:sp>
        <p:nvSpPr>
          <p:cNvPr id="2" name="Rectangle 1"/>
          <p:cNvSpPr/>
          <p:nvPr/>
        </p:nvSpPr>
        <p:spPr>
          <a:xfrm>
            <a:off x="381000" y="228600"/>
            <a:ext cx="8686800" cy="684803"/>
          </a:xfrm>
          <a:prstGeom prst="rect">
            <a:avLst/>
          </a:prstGeom>
        </p:spPr>
        <p:txBody>
          <a:bodyPr wrap="square">
            <a:spAutoFit/>
          </a:bodyPr>
          <a:lstStyle/>
          <a:p>
            <a:pPr algn="ctr">
              <a:defRPr sz="2800" b="1" i="0" u="none" strike="noStrike" kern="1200" cap="all" spc="120" normalizeH="0" baseline="0">
                <a:solidFill>
                  <a:prstClr val="black"/>
                </a:solidFill>
                <a:latin typeface="+mn-lt"/>
                <a:ea typeface="+mn-ea"/>
                <a:cs typeface="+mn-cs"/>
              </a:defRPr>
            </a:pPr>
            <a:r>
              <a:rPr lang="en-US" b="1" cap="all" spc="120" dirty="0"/>
              <a:t>PAKISTAN MERCHANDISE TRADE JULY</a:t>
            </a:r>
          </a:p>
          <a:p>
            <a:pPr algn="ctr">
              <a:defRPr sz="2800" b="1" i="0" u="none" strike="noStrike" kern="1200" cap="all" spc="120" normalizeH="0" baseline="0">
                <a:solidFill>
                  <a:prstClr val="black"/>
                </a:solidFill>
                <a:latin typeface="+mn-lt"/>
                <a:ea typeface="+mn-ea"/>
                <a:cs typeface="+mn-cs"/>
              </a:defRPr>
            </a:pPr>
            <a:r>
              <a:rPr lang="en-US" sz="1050" b="1" cap="all" spc="120" dirty="0"/>
              <a:t>VALUE IN US$ MILLION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5238750" y="-1158875"/>
            <a:ext cx="0" cy="0"/>
          </a:xfrm>
          <a:prstGeom prst="line">
            <a:avLst/>
          </a:prstGeom>
          <a:noFill/>
          <a:ln w="12700" cap="rnd">
            <a:solidFill>
              <a:srgbClr val="000000"/>
            </a:solidFill>
            <a:round/>
            <a:headEnd/>
            <a:tailEnd/>
          </a:ln>
        </p:spPr>
        <p:txBody>
          <a:bodyPr/>
          <a:lstStyle/>
          <a:p>
            <a:endParaRPr lang="en-US"/>
          </a:p>
        </p:txBody>
      </p:sp>
      <p:sp>
        <p:nvSpPr>
          <p:cNvPr id="4099" name="Line 3"/>
          <p:cNvSpPr>
            <a:spLocks noChangeShapeType="1"/>
          </p:cNvSpPr>
          <p:nvPr/>
        </p:nvSpPr>
        <p:spPr bwMode="auto">
          <a:xfrm>
            <a:off x="7067550" y="-1158875"/>
            <a:ext cx="0" cy="0"/>
          </a:xfrm>
          <a:prstGeom prst="line">
            <a:avLst/>
          </a:prstGeom>
          <a:noFill/>
          <a:ln w="12700" cap="rnd">
            <a:solidFill>
              <a:srgbClr val="000000"/>
            </a:solidFill>
            <a:round/>
            <a:headEnd/>
            <a:tailEnd/>
          </a:ln>
        </p:spPr>
        <p:txBody>
          <a:bodyPr/>
          <a:lstStyle/>
          <a:p>
            <a:endParaRPr lang="en-US"/>
          </a:p>
        </p:txBody>
      </p:sp>
      <p:sp>
        <p:nvSpPr>
          <p:cNvPr id="4100" name="Line 4"/>
          <p:cNvSpPr>
            <a:spLocks noChangeShapeType="1"/>
          </p:cNvSpPr>
          <p:nvPr/>
        </p:nvSpPr>
        <p:spPr bwMode="auto">
          <a:xfrm>
            <a:off x="4610100" y="-1235075"/>
            <a:ext cx="0" cy="0"/>
          </a:xfrm>
          <a:prstGeom prst="line">
            <a:avLst/>
          </a:prstGeom>
          <a:noFill/>
          <a:ln w="12700" cap="rnd">
            <a:solidFill>
              <a:srgbClr val="000000"/>
            </a:solidFill>
            <a:round/>
            <a:headEnd/>
            <a:tailEnd/>
          </a:ln>
        </p:spPr>
        <p:txBody>
          <a:bodyPr/>
          <a:lstStyle/>
          <a:p>
            <a:endParaRPr lang="en-US"/>
          </a:p>
        </p:txBody>
      </p:sp>
      <p:sp>
        <p:nvSpPr>
          <p:cNvPr id="4101" name="Line 5"/>
          <p:cNvSpPr>
            <a:spLocks noChangeShapeType="1"/>
          </p:cNvSpPr>
          <p:nvPr/>
        </p:nvSpPr>
        <p:spPr bwMode="auto">
          <a:xfrm>
            <a:off x="6438900" y="-1235075"/>
            <a:ext cx="0" cy="0"/>
          </a:xfrm>
          <a:prstGeom prst="line">
            <a:avLst/>
          </a:prstGeom>
          <a:noFill/>
          <a:ln w="12700" cap="rnd">
            <a:solidFill>
              <a:srgbClr val="000000"/>
            </a:solidFill>
            <a:round/>
            <a:headEnd/>
            <a:tailEnd/>
          </a:ln>
        </p:spPr>
        <p:txBody>
          <a:bodyPr/>
          <a:lstStyle/>
          <a:p>
            <a:endParaRPr lang="en-US"/>
          </a:p>
        </p:txBody>
      </p:sp>
      <p:sp>
        <p:nvSpPr>
          <p:cNvPr id="4102" name="Line 6"/>
          <p:cNvSpPr>
            <a:spLocks noChangeShapeType="1"/>
          </p:cNvSpPr>
          <p:nvPr/>
        </p:nvSpPr>
        <p:spPr bwMode="auto">
          <a:xfrm>
            <a:off x="4610100" y="-1235075"/>
            <a:ext cx="0" cy="0"/>
          </a:xfrm>
          <a:prstGeom prst="line">
            <a:avLst/>
          </a:prstGeom>
          <a:noFill/>
          <a:ln w="12700" cap="rnd">
            <a:solidFill>
              <a:srgbClr val="000000"/>
            </a:solidFill>
            <a:round/>
            <a:headEnd/>
            <a:tailEnd/>
          </a:ln>
        </p:spPr>
        <p:txBody>
          <a:bodyPr/>
          <a:lstStyle/>
          <a:p>
            <a:endParaRPr lang="en-US"/>
          </a:p>
        </p:txBody>
      </p:sp>
      <p:sp>
        <p:nvSpPr>
          <p:cNvPr id="4103" name="Line 7"/>
          <p:cNvSpPr>
            <a:spLocks noChangeShapeType="1"/>
          </p:cNvSpPr>
          <p:nvPr/>
        </p:nvSpPr>
        <p:spPr bwMode="auto">
          <a:xfrm>
            <a:off x="6438900" y="-1235075"/>
            <a:ext cx="0" cy="0"/>
          </a:xfrm>
          <a:prstGeom prst="line">
            <a:avLst/>
          </a:prstGeom>
          <a:noFill/>
          <a:ln w="12700" cap="rnd">
            <a:solidFill>
              <a:srgbClr val="000000"/>
            </a:solidFill>
            <a:round/>
            <a:headEnd/>
            <a:tailEnd/>
          </a:ln>
        </p:spPr>
        <p:txBody>
          <a:bodyPr/>
          <a:lstStyle/>
          <a:p>
            <a:endParaRPr lang="en-US"/>
          </a:p>
        </p:txBody>
      </p:sp>
      <p:sp>
        <p:nvSpPr>
          <p:cNvPr id="4104" name="Line 8"/>
          <p:cNvSpPr>
            <a:spLocks noChangeShapeType="1"/>
          </p:cNvSpPr>
          <p:nvPr/>
        </p:nvSpPr>
        <p:spPr bwMode="auto">
          <a:xfrm>
            <a:off x="4610100" y="-1235075"/>
            <a:ext cx="0" cy="0"/>
          </a:xfrm>
          <a:prstGeom prst="line">
            <a:avLst/>
          </a:prstGeom>
          <a:noFill/>
          <a:ln w="12700" cap="rnd">
            <a:solidFill>
              <a:srgbClr val="000000"/>
            </a:solidFill>
            <a:round/>
            <a:headEnd/>
            <a:tailEnd/>
          </a:ln>
        </p:spPr>
        <p:txBody>
          <a:bodyPr/>
          <a:lstStyle/>
          <a:p>
            <a:endParaRPr lang="en-US"/>
          </a:p>
        </p:txBody>
      </p:sp>
      <p:sp>
        <p:nvSpPr>
          <p:cNvPr id="4105" name="Line 9"/>
          <p:cNvSpPr>
            <a:spLocks noChangeShapeType="1"/>
          </p:cNvSpPr>
          <p:nvPr/>
        </p:nvSpPr>
        <p:spPr bwMode="auto">
          <a:xfrm>
            <a:off x="6438900" y="-1235075"/>
            <a:ext cx="0" cy="0"/>
          </a:xfrm>
          <a:prstGeom prst="line">
            <a:avLst/>
          </a:prstGeom>
          <a:noFill/>
          <a:ln w="12700" cap="rnd">
            <a:solidFill>
              <a:srgbClr val="000000"/>
            </a:solidFill>
            <a:round/>
            <a:headEnd/>
            <a:tailEnd/>
          </a:ln>
        </p:spPr>
        <p:txBody>
          <a:bodyPr/>
          <a:lstStyle/>
          <a:p>
            <a:endParaRPr lang="en-US"/>
          </a:p>
        </p:txBody>
      </p:sp>
      <p:sp>
        <p:nvSpPr>
          <p:cNvPr id="4106" name="Line 10"/>
          <p:cNvSpPr>
            <a:spLocks noChangeShapeType="1"/>
          </p:cNvSpPr>
          <p:nvPr/>
        </p:nvSpPr>
        <p:spPr bwMode="auto">
          <a:xfrm>
            <a:off x="3835400" y="2403475"/>
            <a:ext cx="0" cy="0"/>
          </a:xfrm>
          <a:prstGeom prst="line">
            <a:avLst/>
          </a:prstGeom>
          <a:noFill/>
          <a:ln w="12700" cap="rnd">
            <a:solidFill>
              <a:srgbClr val="000000"/>
            </a:solidFill>
            <a:round/>
            <a:headEnd/>
            <a:tailEnd/>
          </a:ln>
        </p:spPr>
        <p:txBody>
          <a:bodyPr/>
          <a:lstStyle/>
          <a:p>
            <a:endParaRPr lang="en-US"/>
          </a:p>
        </p:txBody>
      </p:sp>
      <p:sp>
        <p:nvSpPr>
          <p:cNvPr id="4107" name="Line 11"/>
          <p:cNvSpPr>
            <a:spLocks noChangeShapeType="1"/>
          </p:cNvSpPr>
          <p:nvPr/>
        </p:nvSpPr>
        <p:spPr bwMode="auto">
          <a:xfrm>
            <a:off x="3244850" y="2124075"/>
            <a:ext cx="0" cy="0"/>
          </a:xfrm>
          <a:prstGeom prst="line">
            <a:avLst/>
          </a:prstGeom>
          <a:noFill/>
          <a:ln w="12700" cap="rnd">
            <a:solidFill>
              <a:srgbClr val="000000"/>
            </a:solidFill>
            <a:round/>
            <a:headEnd/>
            <a:tailEnd/>
          </a:ln>
        </p:spPr>
        <p:txBody>
          <a:bodyPr/>
          <a:lstStyle/>
          <a:p>
            <a:endParaRPr lang="en-US"/>
          </a:p>
        </p:txBody>
      </p:sp>
      <p:sp>
        <p:nvSpPr>
          <p:cNvPr id="4108" name="Line 524"/>
          <p:cNvSpPr>
            <a:spLocks noChangeShapeType="1"/>
          </p:cNvSpPr>
          <p:nvPr/>
        </p:nvSpPr>
        <p:spPr bwMode="auto">
          <a:xfrm>
            <a:off x="4184650" y="1998663"/>
            <a:ext cx="0" cy="0"/>
          </a:xfrm>
          <a:prstGeom prst="line">
            <a:avLst/>
          </a:prstGeom>
          <a:noFill/>
          <a:ln w="12700" cap="rnd">
            <a:solidFill>
              <a:srgbClr val="000000"/>
            </a:solidFill>
            <a:round/>
            <a:headEnd/>
            <a:tailEnd/>
          </a:ln>
        </p:spPr>
        <p:txBody>
          <a:bodyPr/>
          <a:lstStyle/>
          <a:p>
            <a:endParaRPr lang="en-US"/>
          </a:p>
        </p:txBody>
      </p:sp>
      <p:graphicFrame>
        <p:nvGraphicFramePr>
          <p:cNvPr id="16511" name="Group 127"/>
          <p:cNvGraphicFramePr>
            <a:graphicFrameLocks noGrp="1"/>
          </p:cNvGraphicFramePr>
          <p:nvPr>
            <p:extLst>
              <p:ext uri="{D42A27DB-BD31-4B8C-83A1-F6EECF244321}">
                <p14:modId xmlns:p14="http://schemas.microsoft.com/office/powerpoint/2010/main" val="2536669233"/>
              </p:ext>
            </p:extLst>
          </p:nvPr>
        </p:nvGraphicFramePr>
        <p:xfrm>
          <a:off x="152400" y="153988"/>
          <a:ext cx="8686800" cy="6475412"/>
        </p:xfrm>
        <a:graphic>
          <a:graphicData uri="http://schemas.openxmlformats.org/drawingml/2006/table">
            <a:tbl>
              <a:tblPr/>
              <a:tblGrid>
                <a:gridCol w="714389"/>
                <a:gridCol w="4388391"/>
                <a:gridCol w="1253415"/>
                <a:gridCol w="1271239"/>
                <a:gridCol w="1059366"/>
              </a:tblGrid>
              <a:tr h="485953">
                <a:tc gridSpan="5">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Times New Roman" pitchFamily="18" charset="0"/>
                          <a:cs typeface="Times New Roman" pitchFamily="18" charset="0"/>
                        </a:rPr>
                        <a:t>Division-wise Export Analysis (July 2016-17 and 2015-16: Value in US $ million) </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485953">
                <a:tc rowSpan="2"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t-BR" sz="1400" b="1" i="0" u="none" strike="noStrike" cap="none" normalizeH="0" baseline="0" dirty="0" smtClean="0">
                          <a:ln>
                            <a:noFill/>
                          </a:ln>
                          <a:solidFill>
                            <a:srgbClr val="000000"/>
                          </a:solidFill>
                          <a:effectLst/>
                          <a:latin typeface="Times New Roman" pitchFamily="18" charset="0"/>
                          <a:cs typeface="Times New Roman" pitchFamily="18" charset="0"/>
                        </a:rPr>
                        <a:t>C O M M O D I T Y    S E C T O R S </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hMerge="1">
                  <a:txBody>
                    <a:bodyPr/>
                    <a:lstStyle/>
                    <a:p>
                      <a:endParaRPr lang="en-US"/>
                    </a:p>
                  </a:txBody>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Times New Roman" pitchFamily="18" charset="0"/>
                          <a:cs typeface="Times New Roman" pitchFamily="18" charset="0"/>
                        </a:rPr>
                        <a:t>JULY</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1172017">
                <a:tc gridSpan="2" vMerge="1">
                  <a:txBody>
                    <a:bodyPr/>
                    <a:lstStyle/>
                    <a:p>
                      <a:endParaRPr lang="en-US"/>
                    </a:p>
                  </a:txBody>
                  <a:tcPr/>
                </a:tc>
                <a:tc hMerge="1" vMerge="1">
                  <a:txBody>
                    <a:bodyPr/>
                    <a:lstStyle/>
                    <a:p>
                      <a:endParaRPr lang="en-US"/>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Times New Roman" pitchFamily="18" charset="0"/>
                          <a:cs typeface="Times New Roman" pitchFamily="18" charset="0"/>
                        </a:rPr>
                        <a:t>2017</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Times New Roman" pitchFamily="18" charset="0"/>
                          <a:cs typeface="Times New Roman" pitchFamily="18" charset="0"/>
                        </a:rPr>
                        <a:t>2016</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Times New Roman" pitchFamily="18" charset="0"/>
                          <a:cs typeface="Times New Roman" pitchFamily="18" charset="0"/>
                        </a:rPr>
                        <a:t>% Change</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14469">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Times New Roman" pitchFamily="18" charset="0"/>
                          <a:cs typeface="Times New Roman" pitchFamily="18" charset="0"/>
                        </a:rPr>
                        <a:t> GRAND TOTAL </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algn="r" fontAlgn="b"/>
                      <a:r>
                        <a:rPr lang="en-US" sz="1600" b="0" i="0" u="none" strike="noStrike" dirty="0">
                          <a:effectLst/>
                          <a:latin typeface="Arial"/>
                        </a:rPr>
                        <a:t>1,631,037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600" b="0" i="0" u="none" strike="noStrike">
                          <a:effectLst/>
                          <a:latin typeface="Arial"/>
                        </a:rPr>
                        <a:t>1,474,744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600" b="0" i="0" u="none" strike="noStrike" dirty="0">
                          <a:effectLst/>
                          <a:latin typeface="Arial"/>
                        </a:rPr>
                        <a:t>10.60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5395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Times New Roman" pitchFamily="18" charset="0"/>
                          <a:cs typeface="Times New Roman" pitchFamily="18" charset="0"/>
                        </a:rPr>
                        <a:t>A </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Times New Roman" pitchFamily="18" charset="0"/>
                          <a:cs typeface="Times New Roman" pitchFamily="18" charset="0"/>
                        </a:rPr>
                        <a:t>TEXTILE &amp; GARMENTS CATEGORY </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600" b="0" i="0" u="none" strike="noStrike" dirty="0">
                          <a:effectLst/>
                          <a:latin typeface="Arial"/>
                        </a:rPr>
                        <a:t>          1,006,639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600" b="0" i="0" u="none" strike="noStrike" dirty="0">
                          <a:effectLst/>
                          <a:latin typeface="Arial"/>
                        </a:rPr>
                        <a:t>                979,414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600" b="0" i="0" u="none" strike="noStrike" dirty="0">
                          <a:effectLst/>
                          <a:latin typeface="Arial"/>
                        </a:rPr>
                        <a:t>2.78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5971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cs typeface="Times New Roman" pitchFamily="18" charset="0"/>
                        </a:rPr>
                        <a:t>B </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cs typeface="Times New Roman" pitchFamily="18" charset="0"/>
                        </a:rPr>
                        <a:t>AGRO &amp; FOOD </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600" b="0" i="0" u="none" strike="noStrike" dirty="0">
                          <a:effectLst/>
                          <a:latin typeface="Arial"/>
                        </a:rPr>
                        <a:t>253,810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600" b="0" i="0" u="none" strike="noStrike" dirty="0">
                          <a:effectLst/>
                          <a:latin typeface="Arial"/>
                        </a:rPr>
                        <a:t>188,118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600" b="0" i="0" u="none" strike="noStrike" dirty="0">
                          <a:effectLst/>
                          <a:latin typeface="Arial"/>
                        </a:rPr>
                        <a:t>34.92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5971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cs typeface="Times New Roman" pitchFamily="18" charset="0"/>
                        </a:rPr>
                        <a:t>C </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cs typeface="Times New Roman" pitchFamily="18" charset="0"/>
                        </a:rPr>
                        <a:t>MINERAL &amp; METAL </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600" b="0" i="0" u="none" strike="noStrike">
                          <a:effectLst/>
                          <a:latin typeface="Arial"/>
                        </a:rPr>
                        <a:t>32,070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600" b="0" i="0" u="none" strike="noStrike" dirty="0">
                          <a:effectLst/>
                          <a:latin typeface="Arial"/>
                        </a:rPr>
                        <a:t>7,060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600" b="0" i="0" u="none" strike="noStrike" dirty="0">
                          <a:effectLst/>
                          <a:latin typeface="Arial"/>
                        </a:rPr>
                        <a:t>354.25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5971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cs typeface="Times New Roman" pitchFamily="18" charset="0"/>
                        </a:rPr>
                        <a:t>D </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cs typeface="Times New Roman" pitchFamily="18" charset="0"/>
                        </a:rPr>
                        <a:t>ENGINEERING GOODS &amp; OTHER MANFURES </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600" b="0" i="0" u="none" strike="noStrike">
                          <a:effectLst/>
                          <a:latin typeface="Arial"/>
                        </a:rPr>
                        <a:t>187,773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600" b="0" i="0" u="none" strike="noStrike" dirty="0">
                          <a:effectLst/>
                          <a:latin typeface="Arial"/>
                        </a:rPr>
                        <a:t>154,047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600" b="0" i="0" u="none" strike="noStrike" dirty="0">
                          <a:effectLst/>
                          <a:latin typeface="Arial"/>
                        </a:rPr>
                        <a:t>21.89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8391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Times New Roman" pitchFamily="18" charset="0"/>
                          <a:cs typeface="Times New Roman" pitchFamily="18" charset="0"/>
                        </a:rPr>
                        <a:t>E </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Times New Roman" pitchFamily="18" charset="0"/>
                          <a:cs typeface="Times New Roman" pitchFamily="18" charset="0"/>
                        </a:rPr>
                        <a:t>OTHER SECTORS </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600" b="0" i="0" u="sng" strike="noStrike">
                          <a:effectLst/>
                          <a:latin typeface="Arial"/>
                        </a:rPr>
                        <a:t>150,745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600" b="0" i="0" u="sng" strike="noStrike" dirty="0">
                          <a:effectLst/>
                          <a:latin typeface="Arial"/>
                        </a:rPr>
                        <a:t>146,105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b"/>
                      <a:r>
                        <a:rPr lang="en-US" sz="1600" b="0" i="0" u="sng" strike="noStrike" dirty="0">
                          <a:effectLst/>
                          <a:latin typeface="Arial"/>
                        </a:rPr>
                        <a:t>3.18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2696599193"/>
              </p:ext>
            </p:extLst>
          </p:nvPr>
        </p:nvGraphicFramePr>
        <p:xfrm>
          <a:off x="304800" y="685800"/>
          <a:ext cx="8610600" cy="6019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749278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206864193"/>
              </p:ext>
            </p:extLst>
          </p:nvPr>
        </p:nvGraphicFramePr>
        <p:xfrm>
          <a:off x="54594" y="54601"/>
          <a:ext cx="8937007" cy="6869520"/>
        </p:xfrm>
        <a:graphic>
          <a:graphicData uri="http://schemas.openxmlformats.org/drawingml/2006/table">
            <a:tbl>
              <a:tblPr firstRow="1" firstCol="1" bandRow="1">
                <a:tableStyleId>{5C22544A-7EE6-4342-B048-85BDC9FD1C3A}</a:tableStyleId>
              </a:tblPr>
              <a:tblGrid>
                <a:gridCol w="813002"/>
                <a:gridCol w="4368586"/>
                <a:gridCol w="1276662"/>
                <a:gridCol w="1276662"/>
                <a:gridCol w="1202095"/>
              </a:tblGrid>
              <a:tr h="218519">
                <a:tc gridSpan="5">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EXPORT FROM PAKISTAN WITH AVERAGE UNIT PRICE DURING  JULY-2017</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218519">
                <a:tc rowSpan="2">
                  <a:txBody>
                    <a:bodyPr/>
                    <a:lstStyle/>
                    <a:p>
                      <a:pPr marL="0" marR="0" algn="ctr">
                        <a:lnSpc>
                          <a:spcPct val="115000"/>
                        </a:lnSpc>
                        <a:spcBef>
                          <a:spcPts val="0"/>
                        </a:spcBef>
                        <a:spcAft>
                          <a:spcPts val="0"/>
                        </a:spcAft>
                      </a:pPr>
                      <a:r>
                        <a:rPr lang="en-US" sz="1150" b="1" dirty="0">
                          <a:solidFill>
                            <a:sysClr val="windowText" lastClr="000000"/>
                          </a:solidFill>
                          <a:effectLst/>
                        </a:rPr>
                        <a:t>NO.</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lnSpc>
                          <a:spcPct val="115000"/>
                        </a:lnSpc>
                        <a:spcBef>
                          <a:spcPts val="0"/>
                        </a:spcBef>
                        <a:spcAft>
                          <a:spcPts val="0"/>
                        </a:spcAft>
                      </a:pPr>
                      <a:r>
                        <a:rPr lang="en-US" sz="1150" b="1" dirty="0">
                          <a:solidFill>
                            <a:sysClr val="windowText" lastClr="000000"/>
                          </a:solidFill>
                          <a:effectLst/>
                        </a:rPr>
                        <a:t>C O M </a:t>
                      </a:r>
                      <a:r>
                        <a:rPr lang="en-US" sz="1150" b="1" dirty="0" err="1">
                          <a:solidFill>
                            <a:sysClr val="windowText" lastClr="000000"/>
                          </a:solidFill>
                          <a:effectLst/>
                        </a:rPr>
                        <a:t>M</a:t>
                      </a:r>
                      <a:r>
                        <a:rPr lang="en-US" sz="1150" b="1" dirty="0">
                          <a:solidFill>
                            <a:sysClr val="windowText" lastClr="000000"/>
                          </a:solidFill>
                          <a:effectLst/>
                        </a:rPr>
                        <a:t> O D I T I E S </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algn="ctr">
                        <a:lnSpc>
                          <a:spcPct val="115000"/>
                        </a:lnSpc>
                        <a:spcBef>
                          <a:spcPts val="0"/>
                        </a:spcBef>
                        <a:spcAft>
                          <a:spcPts val="0"/>
                        </a:spcAft>
                      </a:pPr>
                      <a:r>
                        <a:rPr lang="en-US" sz="1150" b="1" dirty="0" smtClean="0">
                          <a:solidFill>
                            <a:sysClr val="windowText" lastClr="000000"/>
                          </a:solidFill>
                          <a:effectLst/>
                          <a:latin typeface="+mn-lt"/>
                          <a:ea typeface="+mn-ea"/>
                          <a:cs typeface="+mn-cs"/>
                        </a:rPr>
                        <a:t>JULY</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31395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2017</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2016</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50" b="1" dirty="0">
                          <a:solidFill>
                            <a:sysClr val="windowText" lastClr="000000"/>
                          </a:solidFill>
                          <a:effectLst/>
                        </a:rPr>
                        <a:t>% Change</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nSpc>
                          <a:spcPct val="115000"/>
                        </a:lnSpc>
                      </a:pPr>
                      <a:endParaRPr lang="en-US" sz="1150" b="0" dirty="0">
                        <a:solidFill>
                          <a:sysClr val="windowText" lastClr="000000"/>
                        </a:solidFill>
                        <a:effectLst/>
                        <a:latin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en-US" sz="1150" b="0" dirty="0">
                        <a:solidFill>
                          <a:sysClr val="windowText" lastClr="000000"/>
                        </a:solidFill>
                        <a:effectLst/>
                        <a:latin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en-US" sz="1150" b="0" dirty="0">
                        <a:solidFill>
                          <a:sysClr val="windowText" lastClr="000000"/>
                        </a:solidFill>
                        <a:effectLst/>
                        <a:latin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en-US" sz="1150" b="0">
                        <a:solidFill>
                          <a:sysClr val="windowText" lastClr="000000"/>
                        </a:solidFill>
                        <a:effectLst/>
                        <a:latin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en-US" sz="1150" b="0">
                        <a:solidFill>
                          <a:sysClr val="windowText" lastClr="000000"/>
                        </a:solidFill>
                        <a:effectLst/>
                        <a:latin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dirty="0">
                          <a:effectLst/>
                          <a:latin typeface="Arial"/>
                        </a:rPr>
                        <a:t>TEXTILE &amp; CLOTHING ETC.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dirty="0">
                          <a:effectLst/>
                          <a:latin typeface="Arial"/>
                        </a:rPr>
                        <a:t>          1,006,639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dirty="0">
                          <a:effectLst/>
                          <a:latin typeface="Arial"/>
                        </a:rPr>
                        <a:t>                979,414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dirty="0">
                          <a:effectLst/>
                          <a:latin typeface="Arial"/>
                        </a:rPr>
                        <a:t>2.78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sng"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1"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effectLst/>
                          <a:latin typeface="Arial"/>
                        </a:rPr>
                        <a:t>RAW COTTON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effectLst/>
                          <a:latin typeface="Arial"/>
                        </a:rPr>
                        <a:t>Qty. M.T.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731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                   1,921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(61.95)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986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effectLst/>
                          <a:latin typeface="Arial"/>
                        </a:rPr>
                        <a:t>                   3,274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(69.88)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effectLst/>
                          <a:latin typeface="Arial"/>
                        </a:rPr>
                        <a:t>A.U.P.  per M.T.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1,348.84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               1,704.32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(20.86)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ii)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effectLst/>
                          <a:latin typeface="Arial"/>
                        </a:rPr>
                        <a:t>COTTON CARDED OR COMBED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effectLst/>
                          <a:latin typeface="Arial"/>
                        </a:rPr>
                        <a:t>Qty.000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                        -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0.00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                        -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0.00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effectLst/>
                          <a:latin typeface="Arial"/>
                        </a:rPr>
                        <a:t>A.U.P.  per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0.00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                        -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0.00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iii)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effectLst/>
                          <a:latin typeface="Arial"/>
                        </a:rPr>
                        <a:t>YARN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1"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effectLst/>
                          <a:latin typeface="Arial"/>
                        </a:rPr>
                        <a:t>             110,106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a:effectLst/>
                          <a:latin typeface="Arial"/>
                        </a:rPr>
                        <a:t>                104,199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dirty="0">
                          <a:effectLst/>
                          <a:latin typeface="Arial"/>
                        </a:rPr>
                        <a:t>5.67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sng"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1"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effectLst/>
                          <a:latin typeface="Arial"/>
                        </a:rPr>
                        <a:t>COTTON YARN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effectLst/>
                          <a:latin typeface="Arial"/>
                        </a:rPr>
                        <a:t>Qty.000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42,319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                 36,324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effectLst/>
                          <a:latin typeface="Arial"/>
                        </a:rPr>
                        <a:t>16.50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109,025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                102,565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effectLst/>
                          <a:latin typeface="Arial"/>
                        </a:rPr>
                        <a:t>6.30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effectLst/>
                          <a:latin typeface="Arial"/>
                        </a:rPr>
                        <a:t>A.U.P.  per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2.58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                     2.82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effectLst/>
                          <a:latin typeface="Arial"/>
                        </a:rPr>
                        <a:t>(8.76)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b)</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effectLst/>
                          <a:latin typeface="Arial"/>
                        </a:rPr>
                        <a:t>YARN OTHER THAN COTTON YARN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1,081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                   1,634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effectLst/>
                          <a:latin typeface="Arial"/>
                        </a:rPr>
                        <a:t>(33.84)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iv)</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effectLst/>
                          <a:latin typeface="Arial"/>
                        </a:rPr>
                        <a:t>COTTON FABRICS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1000" b="0"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effectLst/>
                          <a:latin typeface="Arial"/>
                        </a:rPr>
                        <a:t>Qty. 000 Sq.M</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138,458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                169,324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effectLst/>
                          <a:latin typeface="Arial"/>
                        </a:rPr>
                        <a:t>(18.23)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160,228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                173,638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effectLst/>
                          <a:latin typeface="Arial"/>
                        </a:rPr>
                        <a:t>(7.72)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effectLst/>
                          <a:latin typeface="Arial"/>
                        </a:rPr>
                        <a:t>A.U.P.  per Sq.M.</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1.16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effectLst/>
                          <a:latin typeface="Arial"/>
                        </a:rPr>
                        <a:t>                     1.03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effectLst/>
                          <a:latin typeface="Arial"/>
                        </a:rPr>
                        <a:t>12.85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7440300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690528779"/>
              </p:ext>
            </p:extLst>
          </p:nvPr>
        </p:nvGraphicFramePr>
        <p:xfrm>
          <a:off x="54594" y="54601"/>
          <a:ext cx="8937007" cy="6869520"/>
        </p:xfrm>
        <a:graphic>
          <a:graphicData uri="http://schemas.openxmlformats.org/drawingml/2006/table">
            <a:tbl>
              <a:tblPr firstRow="1" firstCol="1" bandRow="1">
                <a:tableStyleId>{5C22544A-7EE6-4342-B048-85BDC9FD1C3A}</a:tableStyleId>
              </a:tblPr>
              <a:tblGrid>
                <a:gridCol w="813002"/>
                <a:gridCol w="4368586"/>
                <a:gridCol w="1276662"/>
                <a:gridCol w="1276662"/>
                <a:gridCol w="1202095"/>
              </a:tblGrid>
              <a:tr h="218519">
                <a:tc gridSpan="5">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EXPORT FROM PAKISTAN WITH AVERAGE UNIT PRICE DURING  JULY-2017</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218519">
                <a:tc rowSpan="2">
                  <a:txBody>
                    <a:bodyPr/>
                    <a:lstStyle/>
                    <a:p>
                      <a:pPr marL="0" marR="0" algn="ctr">
                        <a:lnSpc>
                          <a:spcPct val="115000"/>
                        </a:lnSpc>
                        <a:spcBef>
                          <a:spcPts val="0"/>
                        </a:spcBef>
                        <a:spcAft>
                          <a:spcPts val="0"/>
                        </a:spcAft>
                      </a:pPr>
                      <a:r>
                        <a:rPr lang="en-US" sz="1150" b="1" dirty="0">
                          <a:solidFill>
                            <a:sysClr val="windowText" lastClr="000000"/>
                          </a:solidFill>
                          <a:effectLst/>
                        </a:rPr>
                        <a:t>NO.</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lnSpc>
                          <a:spcPct val="115000"/>
                        </a:lnSpc>
                        <a:spcBef>
                          <a:spcPts val="0"/>
                        </a:spcBef>
                        <a:spcAft>
                          <a:spcPts val="0"/>
                        </a:spcAft>
                      </a:pPr>
                      <a:r>
                        <a:rPr lang="en-US" sz="1150" b="1" dirty="0">
                          <a:solidFill>
                            <a:sysClr val="windowText" lastClr="000000"/>
                          </a:solidFill>
                          <a:effectLst/>
                        </a:rPr>
                        <a:t>C O M </a:t>
                      </a:r>
                      <a:r>
                        <a:rPr lang="en-US" sz="1150" b="1" dirty="0" err="1">
                          <a:solidFill>
                            <a:sysClr val="windowText" lastClr="000000"/>
                          </a:solidFill>
                          <a:effectLst/>
                        </a:rPr>
                        <a:t>M</a:t>
                      </a:r>
                      <a:r>
                        <a:rPr lang="en-US" sz="1150" b="1" dirty="0">
                          <a:solidFill>
                            <a:sysClr val="windowText" lastClr="000000"/>
                          </a:solidFill>
                          <a:effectLst/>
                        </a:rPr>
                        <a:t> O D I T I E S </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algn="ctr">
                        <a:lnSpc>
                          <a:spcPct val="115000"/>
                        </a:lnSpc>
                        <a:spcBef>
                          <a:spcPts val="0"/>
                        </a:spcBef>
                        <a:spcAft>
                          <a:spcPts val="0"/>
                        </a:spcAft>
                      </a:pPr>
                      <a:r>
                        <a:rPr lang="en-US" sz="1150" b="1" dirty="0" smtClean="0">
                          <a:solidFill>
                            <a:sysClr val="windowText" lastClr="000000"/>
                          </a:solidFill>
                          <a:effectLst/>
                          <a:latin typeface="+mn-lt"/>
                          <a:ea typeface="+mn-ea"/>
                          <a:cs typeface="+mn-cs"/>
                        </a:rPr>
                        <a:t>JULY</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31395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2017</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50" b="1" dirty="0" smtClean="0">
                          <a:solidFill>
                            <a:sysClr val="windowText" lastClr="000000"/>
                          </a:solidFill>
                          <a:effectLst/>
                          <a:latin typeface="Calibri"/>
                          <a:ea typeface="Calibri"/>
                          <a:cs typeface="Times New Roman"/>
                        </a:rPr>
                        <a:t>2016</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150" b="1" dirty="0">
                          <a:solidFill>
                            <a:sysClr val="windowText" lastClr="000000"/>
                          </a:solidFill>
                          <a:effectLst/>
                        </a:rPr>
                        <a:t>% Change</a:t>
                      </a:r>
                      <a:endParaRPr lang="en-US" sz="1150" b="1" dirty="0">
                        <a:solidFill>
                          <a:sysClr val="windowText" lastClr="000000"/>
                        </a:solidFill>
                        <a:effectLst/>
                        <a:latin typeface="Calibri"/>
                        <a:ea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nSpc>
                          <a:spcPct val="115000"/>
                        </a:lnSpc>
                      </a:pPr>
                      <a:endParaRPr lang="en-US" sz="1150" b="0" dirty="0">
                        <a:solidFill>
                          <a:sysClr val="windowText" lastClr="000000"/>
                        </a:solidFill>
                        <a:effectLst/>
                        <a:latin typeface="Calibri"/>
                        <a:cs typeface="Times New Roman"/>
                      </a:endParaRPr>
                    </a:p>
                  </a:txBody>
                  <a:tcPr marL="47376" marR="47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dirty="0">
                          <a:effectLst/>
                          <a:latin typeface="Arial"/>
                        </a:rPr>
                        <a:t>TEXTILE &amp; CLOTHING ETC.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dirty="0">
                          <a:effectLst/>
                          <a:latin typeface="Arial"/>
                        </a:rPr>
                        <a:t>          1,006,639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dirty="0">
                          <a:effectLst/>
                          <a:latin typeface="Arial"/>
                        </a:rPr>
                        <a:t>                979,414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none" strike="noStrike" dirty="0">
                          <a:effectLst/>
                          <a:latin typeface="Arial"/>
                        </a:rPr>
                        <a:t>2.78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v)</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sng" strike="noStrike">
                          <a:solidFill>
                            <a:schemeClr val="tx1"/>
                          </a:solidFill>
                          <a:effectLst/>
                          <a:latin typeface="Arial"/>
                        </a:rPr>
                        <a:t>GARMENTS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406,270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382,092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6.33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READYMADE GARMENTS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Qty. 000 DOZ</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3,247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2,449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32.59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212,521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176,407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20.47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A.U.P.  PER. DOZ</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65.45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72.03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(9.14)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b)</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KNITWEAR ( HOSIERY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Qty. 000 DOZ</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9,285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9,210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0.81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193,749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205,685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(5.80)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A.U.P.  PER. DOZ</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20.87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22.33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(6.56)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vi)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sng" strike="noStrike">
                          <a:solidFill>
                            <a:schemeClr val="tx1"/>
                          </a:solidFill>
                          <a:effectLst/>
                          <a:latin typeface="Arial"/>
                        </a:rPr>
                        <a:t>MADE-UPS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48,395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46,510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1" i="0" u="sng" strike="noStrike">
                          <a:solidFill>
                            <a:schemeClr val="tx1"/>
                          </a:solidFill>
                          <a:effectLst/>
                          <a:latin typeface="Arial"/>
                        </a:rPr>
                        <a:t>4.05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sng"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endParaRPr lang="en-US" sz="600" b="0" i="0" u="none" strike="noStrike" dirty="0">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MADE-UPS ( EXCL. TOWELS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AND BED WARE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48,395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46,510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4.05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6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b)</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BED WARE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1"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Qty. 000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27,126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27,377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(0.92)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170,443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169,474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0.57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A.U.P.  per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6.28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6.19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1.50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r>
                        <a:rPr lang="en-US" sz="1000" b="1" i="0" u="none" strike="noStrike">
                          <a:solidFill>
                            <a:schemeClr val="tx1"/>
                          </a:solidFill>
                          <a:effectLst/>
                          <a:latin typeface="Arial"/>
                        </a:rPr>
                        <a:t>vii)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1" i="0" u="none" strike="noStrike">
                          <a:solidFill>
                            <a:schemeClr val="tx1"/>
                          </a:solidFill>
                          <a:effectLst/>
                          <a:latin typeface="Arial"/>
                        </a:rPr>
                        <a:t>TOWELS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Qty. 000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11,265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14,034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(19.73)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Value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51,288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58,958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(13.01)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8519">
                <a:tc>
                  <a:txBody>
                    <a:bodyPr/>
                    <a:lstStyle/>
                    <a:p>
                      <a:pPr algn="ctr" fontAlgn="b"/>
                      <a:endParaRPr lang="en-US" sz="1000" b="0" i="0" u="none" strike="noStrike">
                        <a:solidFill>
                          <a:schemeClr val="tx1"/>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A.U.P.  per K.G.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a:solidFill>
                            <a:schemeClr val="tx1"/>
                          </a:solidFill>
                          <a:effectLst/>
                          <a:latin typeface="Arial"/>
                        </a:rPr>
                        <a:t>4.55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000" b="0" i="0" u="none" strike="noStrike">
                          <a:solidFill>
                            <a:schemeClr val="tx1"/>
                          </a:solidFill>
                          <a:effectLst/>
                          <a:latin typeface="Arial"/>
                        </a:rPr>
                        <a:t>                     4.20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000" b="0" i="0" u="none" strike="noStrike" dirty="0">
                          <a:solidFill>
                            <a:schemeClr val="tx1"/>
                          </a:solidFill>
                          <a:effectLst/>
                          <a:latin typeface="Arial"/>
                        </a:rPr>
                        <a:t>8.37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189663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10514</TotalTime>
  <Words>2881</Words>
  <Application>Microsoft Office PowerPoint</Application>
  <PresentationFormat>On-screen Show (4:3)</PresentationFormat>
  <Paragraphs>1389</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Default Design</vt:lpstr>
      <vt:lpstr>Pakistan’s Trade Statistics</vt:lpstr>
      <vt:lpstr>Highlights:</vt:lpstr>
      <vt:lpstr>From previous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tdap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Pakistan’s Trade Statistics</dc:title>
  <dc:creator>wto cel</dc:creator>
  <cp:lastModifiedBy>user1</cp:lastModifiedBy>
  <cp:revision>1188</cp:revision>
  <cp:lastPrinted>2017-10-04T09:42:26Z</cp:lastPrinted>
  <dcterms:created xsi:type="dcterms:W3CDTF">2010-04-17T07:19:53Z</dcterms:created>
  <dcterms:modified xsi:type="dcterms:W3CDTF">2017-10-05T11:36:18Z</dcterms:modified>
</cp:coreProperties>
</file>