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esktop\Maize-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7680786429474099"/>
                  <c:y val="-0.1236849674612591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2A9-4C33-9F56-FE66A5CE7BF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882716049382717"/>
                  <c:y val="-1.92009132420091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2A9-4C33-9F56-FE66A5CE7BF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7548118985126863E-2"/>
                  <c:y val="0.132167331823248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2A9-4C33-9F56-FE66A5CE7BF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974773986585011E-2"/>
                  <c:y val="0.1232876712328767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2A9-4C33-9F56-FE66A5CE7BF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i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Sheet2!$E$14:$E$17</c:f>
              <c:strCache>
                <c:ptCount val="4"/>
                <c:pt idx="0">
                  <c:v>Feed Industry </c:v>
                </c:pt>
                <c:pt idx="1">
                  <c:v>Wet Milling Industry</c:v>
                </c:pt>
                <c:pt idx="2">
                  <c:v>Dairy Sector</c:v>
                </c:pt>
                <c:pt idx="3">
                  <c:v>Seed &amp; Other Purpose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0.65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A9-4C33-9F56-FE66A5CE7BF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92342276659864"/>
          <c:y val="0.31428864200194151"/>
          <c:w val="0.34381731797414211"/>
          <c:h val="0.3234775105166649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Average Unit Price ($/Ton)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Average Unit Price ($/Ton)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Sheet1!$D$9:$D$16</c:f>
              <c:strCache>
                <c:ptCount val="8"/>
                <c:pt idx="0">
                  <c:v>July--23</c:v>
                </c:pt>
                <c:pt idx="1">
                  <c:v>August--23</c:v>
                </c:pt>
                <c:pt idx="2">
                  <c:v>September--23</c:v>
                </c:pt>
                <c:pt idx="3">
                  <c:v>October--23</c:v>
                </c:pt>
                <c:pt idx="4">
                  <c:v>November--23</c:v>
                </c:pt>
                <c:pt idx="5">
                  <c:v>December--23</c:v>
                </c:pt>
                <c:pt idx="6">
                  <c:v>January--24</c:v>
                </c:pt>
                <c:pt idx="7">
                  <c:v>February--24</c:v>
                </c:pt>
              </c:strCache>
            </c:strRef>
          </c:cat>
          <c:val>
            <c:numRef>
              <c:f>Sheet1!$E$9:$E$16</c:f>
              <c:numCache>
                <c:formatCode>General</c:formatCode>
                <c:ptCount val="8"/>
                <c:pt idx="0">
                  <c:v>228</c:v>
                </c:pt>
                <c:pt idx="1">
                  <c:v>221</c:v>
                </c:pt>
                <c:pt idx="2">
                  <c:v>206</c:v>
                </c:pt>
                <c:pt idx="3">
                  <c:v>234</c:v>
                </c:pt>
                <c:pt idx="4">
                  <c:v>216</c:v>
                </c:pt>
                <c:pt idx="5">
                  <c:v>225</c:v>
                </c:pt>
                <c:pt idx="6">
                  <c:v>217</c:v>
                </c:pt>
                <c:pt idx="7">
                  <c:v>244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8B-CC42-93D9-9F11DF16F4A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8144776"/>
        <c:axId val="228157464"/>
      </c:lineChart>
      <c:catAx>
        <c:axId val="22814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157464"/>
        <c:crosses val="autoZero"/>
        <c:auto val="1"/>
        <c:lblAlgn val="ctr"/>
        <c:lblOffset val="100"/>
        <c:noMultiLvlLbl val="0"/>
      </c:catAx>
      <c:valAx>
        <c:axId val="228157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14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65C761F-ADC0-483E-B209-F6F2ECB8F563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DC16D79-3ABE-4C41-A0F6-D1DEFF9F7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24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5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5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4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8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2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9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0F4C3-86B9-47BC-8381-189E71DD7398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86524-545C-461C-A533-054036BF1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0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Maize Production &amp; Exports from Pakistan</a:t>
            </a:r>
          </a:p>
        </p:txBody>
      </p:sp>
    </p:spTree>
    <p:extLst>
      <p:ext uri="{BB962C8B-B14F-4D97-AF65-F5344CB8AC3E}">
        <p14:creationId xmlns:p14="http://schemas.microsoft.com/office/powerpoint/2010/main" val="1480170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152" y="361950"/>
            <a:ext cx="8508373" cy="1064117"/>
          </a:xfrm>
        </p:spPr>
        <p:txBody>
          <a:bodyPr>
            <a:normAutofit fontScale="90000"/>
          </a:bodyPr>
          <a:lstStyle/>
          <a:p>
            <a:r>
              <a:rPr lang="en-US" dirty="0"/>
              <a:t>Top Existing Markets of Maize (Value-USD, Quantity-MT)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05389"/>
              </p:ext>
            </p:extLst>
          </p:nvPr>
        </p:nvGraphicFramePr>
        <p:xfrm>
          <a:off x="762001" y="1285871"/>
          <a:ext cx="10982320" cy="520064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89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0668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6462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84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Country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2020-21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2021-22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2022-23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2023-24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795">
                <a:tc v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Value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Quantity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Quantity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Quantity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Value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Quantity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Grand 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109,237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244.570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775,360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190.455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630,389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324.029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1,421,637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Viet Nam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11.802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54,139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144.251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441,514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80.456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256,034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164.641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723,298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Malaysia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4.413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20,039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61.397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204,504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36.929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126,273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50.802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223,532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Sri Lanka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8,831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13.042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36,469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45.718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186,077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Philippines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500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15.526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61,023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Oman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15,469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22.620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75,875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47,013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13.430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55,923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Bangladesh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1,235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27,073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Yemen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5.860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24,239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Qatar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545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2.785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8,664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12,755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13,137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United Arab Emirates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5,569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8,122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7,317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18,940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Bahrain/Kingdom Of Bahrain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50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8,730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21,174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11,746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Afghanistan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8,708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3,279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25,199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35,770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Hong Kong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1,097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6,288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10,896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8,653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68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51" y="-57150"/>
            <a:ext cx="9907900" cy="1280890"/>
          </a:xfrm>
        </p:spPr>
        <p:txBody>
          <a:bodyPr>
            <a:normAutofit/>
          </a:bodyPr>
          <a:lstStyle/>
          <a:p>
            <a:r>
              <a:rPr lang="en-US" sz="2800" b="1" dirty="0"/>
              <a:t>Average export Price offered by different countries (FY-23-24)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70143"/>
              </p:ext>
            </p:extLst>
          </p:nvPr>
        </p:nvGraphicFramePr>
        <p:xfrm>
          <a:off x="1028700" y="1246658"/>
          <a:ext cx="10086975" cy="51599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667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627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0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4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Country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Average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Viet Nam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219-243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227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Malaysia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214-242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226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Sri Lanka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236-251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246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Philippines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251-258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254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Bangladesh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250-255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253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Oman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215-261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237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Qatar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242-286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258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Bahrain/Kingdom Of Bahrain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242-311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263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United Arab Emirates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120-223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172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Hong Kong, china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235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Kuwait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179-254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204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Saudi Arabia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238-251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243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Brunei Darussalam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209-268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229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Somalia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220-307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261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East Timor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228-270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243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Afghanistan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41-90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   66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Greece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550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Guinea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 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240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Hong Kong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234-267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248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Indonesia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249-260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254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Kazakhstan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60-200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              89 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0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Seychelles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295-305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           301 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72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Yemen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>
                          <a:effectLst/>
                        </a:rPr>
                        <a:t>241-261</a:t>
                      </a:r>
                      <a:endParaRPr lang="en-US" sz="12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u="none" strike="noStrike" dirty="0">
                          <a:effectLst/>
                        </a:rPr>
                        <a:t>           251 </a:t>
                      </a:r>
                      <a:endParaRPr lang="en-US" sz="12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2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206-244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50" b="1" u="none" strike="noStrike" dirty="0">
                          <a:effectLst/>
                        </a:rPr>
                        <a:t>           224 </a:t>
                      </a:r>
                      <a:endParaRPr lang="en-US" sz="12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59" marR="5759" marT="5759" marB="0" anchor="b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849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Unit Price of Maize exported from Pakistan during 2023-24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094600"/>
              </p:ext>
            </p:extLst>
          </p:nvPr>
        </p:nvGraphicFramePr>
        <p:xfrm>
          <a:off x="2279561" y="1700011"/>
          <a:ext cx="7868991" cy="3966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406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79849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Competitors Analysis (Existing Market)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28111"/>
              </p:ext>
            </p:extLst>
          </p:nvPr>
        </p:nvGraphicFramePr>
        <p:xfrm>
          <a:off x="828675" y="798490"/>
          <a:ext cx="10246482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9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58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858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29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</a:t>
                      </a:r>
                      <a:r>
                        <a:rPr lang="en-US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($/Ton)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29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Vietnam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Thailand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8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 Peoples Democratic Republic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9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Malaysia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329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329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Sri Lanka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Myanmar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329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Bahrain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32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57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40914"/>
            <a:ext cx="10515600" cy="79849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Competitors Analysis (Existing Market)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2925"/>
              </p:ext>
            </p:extLst>
          </p:nvPr>
        </p:nvGraphicFramePr>
        <p:xfrm>
          <a:off x="1468191" y="1493950"/>
          <a:ext cx="10225824" cy="4549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6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64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564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56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859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</a:t>
                      </a:r>
                      <a:r>
                        <a:rPr lang="en-US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($/Ton)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82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Turkiye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5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6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22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8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731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925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0925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819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2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68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8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973" y="-47626"/>
            <a:ext cx="8766778" cy="197422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Introduction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133599"/>
            <a:ext cx="10666412" cy="343007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Maize is the 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food grain crop of Pakistan with an annual production of 10.634 million tons utilizing an area of 1720,000 hectares.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the maize production 9.739 million tons are produced in Punjab and 0.886 million tons in KPK.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contribution of maize in agriculture value added product is 3 percent and 0.7 percent in GDP.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1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283" y="508200"/>
            <a:ext cx="9316142" cy="128089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Maize production and yield per hectare in various countries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134098"/>
              </p:ext>
            </p:extLst>
          </p:nvPr>
        </p:nvGraphicFramePr>
        <p:xfrm>
          <a:off x="2343955" y="1828800"/>
          <a:ext cx="7600146" cy="4451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3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 Producing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Production</a:t>
                      </a:r>
                    </a:p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 Metric Tons)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 Per Hectare</a:t>
                      </a:r>
                    </a:p>
                    <a:p>
                      <a:pPr algn="ct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(Ton/Hectare)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30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United States of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382.89 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272.55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49.50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42.13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33.73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Russian Federation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European 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71.52 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144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10.634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1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297" y="128789"/>
            <a:ext cx="10515600" cy="1325563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Exporters of Maize in the World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(Value-Billion USD, Quantity-Million Tons)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90920" y="1351321"/>
          <a:ext cx="10663705" cy="50792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0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50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5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50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05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50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501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752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40812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72014">
                <a:tc rowSpan="2">
                  <a:txBody>
                    <a:bodyPr/>
                    <a:lstStyle/>
                    <a:p>
                      <a:pPr algn="l" fontAlgn="b"/>
                      <a:endParaRPr lang="en-US" sz="16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Exporters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Share in World exports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Major Export Markets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2014">
                <a:tc v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62.87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United States of America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China, Mexico, Japan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Iran, Spain, Japan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Argentina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Viet Nam, Korea, Peru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Ukraine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China, Romania, 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6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Spain, Netherlands, Germany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Spain, Italy, Netherlands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60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Germany, Netherlands, UK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2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Africa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Taipei, Chinese, Japan, Viet Nam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Bangladesh </a:t>
                      </a:r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VietNam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Nepal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4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Russian Federation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Turkiye</a:t>
                      </a: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Iran, Korea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58" marR="8058" marT="8058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11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89" y="720100"/>
            <a:ext cx="9065654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Production of Maize in Pakistan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204322"/>
              </p:ext>
            </p:extLst>
          </p:nvPr>
        </p:nvGraphicFramePr>
        <p:xfrm>
          <a:off x="1880313" y="2382592"/>
          <a:ext cx="7753088" cy="2125013"/>
        </p:xfrm>
        <a:graphic>
          <a:graphicData uri="http://schemas.openxmlformats.org/drawingml/2006/table">
            <a:tbl>
              <a:tblPr/>
              <a:tblGrid>
                <a:gridCol w="1107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87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7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67470" y="1854558"/>
            <a:ext cx="5224530" cy="38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(Million Tons)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9489" y="4507606"/>
            <a:ext cx="4532827" cy="437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Source: </a:t>
            </a:r>
            <a:r>
              <a:rPr lang="en-US" sz="1400" i="1" dirty="0">
                <a:solidFill>
                  <a:schemeClr val="tx1"/>
                </a:solidFill>
              </a:rPr>
              <a:t>Agricultural Statistics of Pakistan</a:t>
            </a:r>
          </a:p>
        </p:txBody>
      </p:sp>
    </p:spTree>
    <p:extLst>
      <p:ext uri="{BB962C8B-B14F-4D97-AF65-F5344CB8AC3E}">
        <p14:creationId xmlns:p14="http://schemas.microsoft.com/office/powerpoint/2010/main" val="53750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046" y="817293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areas of Maize in Pakistan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1697"/>
              </p:ext>
            </p:extLst>
          </p:nvPr>
        </p:nvGraphicFramePr>
        <p:xfrm>
          <a:off x="2408909" y="2098184"/>
          <a:ext cx="9082824" cy="3950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2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2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648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432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</a:t>
                      </a:r>
                      <a:r>
                        <a:rPr lang="en-US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Contribution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Main Districts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293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Punjab</a:t>
                      </a:r>
                    </a:p>
                  </a:txBody>
                  <a:tcPr marL="77525" marR="77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90.59</a:t>
                      </a:r>
                    </a:p>
                  </a:txBody>
                  <a:tcPr marL="77525" marR="77525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Vehari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Pakpattan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Okara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Kasur, Sahiwal, </a:t>
                      </a:r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Lodhran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Faisalabad, </a:t>
                      </a:r>
                    </a:p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Bahawalpur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525" marR="77525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293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KPK</a:t>
                      </a:r>
                    </a:p>
                  </a:txBody>
                  <a:tcPr marL="77525" marR="77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9.30</a:t>
                      </a:r>
                    </a:p>
                  </a:txBody>
                  <a:tcPr marL="77525" marR="77525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Mansehra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Swat, </a:t>
                      </a:r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Mardan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Sawabi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Bunir</a:t>
                      </a:r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Shangla</a:t>
                      </a:r>
                      <a:r>
                        <a:rPr lang="en-US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Peshawar, </a:t>
                      </a:r>
                      <a:r>
                        <a:rPr lang="en-US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Charsada</a:t>
                      </a:r>
                      <a:endParaRPr lang="en-US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525" marR="775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05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>
            <a:extLst>
              <a:ext uri="{FF2B5EF4-FFF2-40B4-BE49-F238E27FC236}">
                <a16:creationId xmlns="" xmlns:a16="http://schemas.microsoft.com/office/drawing/2014/main" id="{D8ADD865-33D9-4542-A321-973F8DDF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64" y="502276"/>
            <a:ext cx="91440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                          Major Maize Growing Districts Of Punjab  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44140FA0-4468-47D6-AC87-936674C227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5328" y="1366627"/>
          <a:ext cx="7779272" cy="4895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0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32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44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45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10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6855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Sr. No.</a:t>
                      </a:r>
                    </a:p>
                  </a:txBody>
                  <a:tcPr marT="45683" marB="45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Name of District</a:t>
                      </a:r>
                    </a:p>
                  </a:txBody>
                  <a:tcPr marT="45683" marB="45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Area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(000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ha)</a:t>
                      </a:r>
                    </a:p>
                  </a:txBody>
                  <a:tcPr marT="45683" marB="456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Production (000 tons)</a:t>
                      </a:r>
                    </a:p>
                  </a:txBody>
                  <a:tcPr marT="45683" marB="456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Yield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(tons/ha)</a:t>
                      </a:r>
                    </a:p>
                  </a:txBody>
                  <a:tcPr marT="45683" marB="4568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Vehari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245.1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Pakpattan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163.3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Okara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      155.1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Sahiwal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125.2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38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Lodhran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94.1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69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T.T.Singh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50.1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14.2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69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Khanewal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54.9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69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Faisalabad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54.7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69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45683" marB="4568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Chiniot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    28.0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245" name="TextBox 1">
            <a:extLst>
              <a:ext uri="{FF2B5EF4-FFF2-40B4-BE49-F238E27FC236}">
                <a16:creationId xmlns="" xmlns:a16="http://schemas.microsoft.com/office/drawing/2014/main" id="{5C901AE1-4C45-4D6B-AADA-8CA03D80A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248401"/>
            <a:ext cx="373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 dirty="0">
                <a:latin typeface="Calibri" panose="020F0502020204030204" pitchFamily="34" charset="0"/>
              </a:rPr>
              <a:t>Source: Crop Reporting Service, Lahore 2021-22</a:t>
            </a:r>
          </a:p>
        </p:txBody>
      </p:sp>
    </p:spTree>
    <p:extLst>
      <p:ext uri="{BB962C8B-B14F-4D97-AF65-F5344CB8AC3E}">
        <p14:creationId xmlns:p14="http://schemas.microsoft.com/office/powerpoint/2010/main" val="110414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952709"/>
              </p:ext>
            </p:extLst>
          </p:nvPr>
        </p:nvGraphicFramePr>
        <p:xfrm>
          <a:off x="1622740" y="1828219"/>
          <a:ext cx="8650309" cy="3308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20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61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76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26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17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7127">
                <a:tc gridSpan="2"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Area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 (000 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Production (000 Tons)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Yield (KG/Ha)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8615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Punjab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9797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428">
                <a:tc vMerge="1">
                  <a:txBody>
                    <a:bodyPr/>
                    <a:lstStyle/>
                    <a:p>
                      <a:endParaRPr lang="en-US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3549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7405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2124">
                <a:tc vMerge="1"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8040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8601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8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Pakistan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1653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10635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6436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06828" y="5235262"/>
            <a:ext cx="6096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i="1" dirty="0"/>
              <a:t>Pakistan Economic Survey &amp; Crop Reporting Service Punjab 2021-22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5615" y="759854"/>
            <a:ext cx="8525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Maize Area, Production &amp; Yield 2021-22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816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1150" y="577403"/>
            <a:ext cx="9859583" cy="68580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Traditional Maize </a:t>
            </a:r>
            <a:r>
              <a:rPr lang="en-US" b="1" dirty="0"/>
              <a:t>c</a:t>
            </a:r>
            <a:r>
              <a:rPr lang="en-US" b="1" dirty="0">
                <a:solidFill>
                  <a:schemeClr val="tx1"/>
                </a:solidFill>
              </a:rPr>
              <a:t>onsumption pattern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9906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8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965</Words>
  <Application>Microsoft Office PowerPoint</Application>
  <PresentationFormat>Widescreen</PresentationFormat>
  <Paragraphs>576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Maize Production &amp; Exports from Pakistan</vt:lpstr>
      <vt:lpstr>                 Introduction          </vt:lpstr>
      <vt:lpstr>Maize production and yield per hectare in various countries </vt:lpstr>
      <vt:lpstr>Top Exporters of Maize in the World  (Value-Billion USD, Quantity-Million Tons)</vt:lpstr>
      <vt:lpstr>     Production of Maize in Pakistan </vt:lpstr>
      <vt:lpstr>Production areas of Maize in Pakistan</vt:lpstr>
      <vt:lpstr>                          Major Maize Growing Districts Of Punjab   </vt:lpstr>
      <vt:lpstr>PowerPoint Presentation</vt:lpstr>
      <vt:lpstr>Traditional Maize consumption pattern</vt:lpstr>
      <vt:lpstr>Top Existing Markets of Maize (Value-USD, Quantity-MT) </vt:lpstr>
      <vt:lpstr>Average export Price offered by different countries (FY-23-24)</vt:lpstr>
      <vt:lpstr>Average Unit Price of Maize exported from Pakistan during 2023-24</vt:lpstr>
      <vt:lpstr>Competitors Analysis (Existing Market)</vt:lpstr>
      <vt:lpstr>Competitors Analysis (Existing Market)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Maize Production &amp; Exports from Pakistan</dc:title>
  <dc:creator>DELL</dc:creator>
  <cp:lastModifiedBy>amir ur rehman</cp:lastModifiedBy>
  <cp:revision>9</cp:revision>
  <cp:lastPrinted>2024-03-14T09:11:46Z</cp:lastPrinted>
  <dcterms:created xsi:type="dcterms:W3CDTF">2024-03-14T07:24:54Z</dcterms:created>
  <dcterms:modified xsi:type="dcterms:W3CDTF">2024-04-21T15:16:03Z</dcterms:modified>
</cp:coreProperties>
</file>