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28" r:id="rId1"/>
  </p:sldMasterIdLst>
  <p:sldIdLst>
    <p:sldId id="285" r:id="rId2"/>
    <p:sldId id="332" r:id="rId3"/>
    <p:sldId id="329" r:id="rId4"/>
    <p:sldId id="282" r:id="rId5"/>
    <p:sldId id="272" r:id="rId6"/>
    <p:sldId id="284" r:id="rId7"/>
    <p:sldId id="273" r:id="rId8"/>
    <p:sldId id="259" r:id="rId9"/>
    <p:sldId id="261" r:id="rId10"/>
    <p:sldId id="260" r:id="rId11"/>
    <p:sldId id="275" r:id="rId12"/>
    <p:sldId id="292" r:id="rId13"/>
    <p:sldId id="276" r:id="rId14"/>
    <p:sldId id="277" r:id="rId15"/>
    <p:sldId id="278" r:id="rId16"/>
    <p:sldId id="279" r:id="rId17"/>
    <p:sldId id="302" r:id="rId18"/>
    <p:sldId id="294" r:id="rId19"/>
    <p:sldId id="296" r:id="rId20"/>
    <p:sldId id="295" r:id="rId21"/>
    <p:sldId id="293" r:id="rId22"/>
    <p:sldId id="300" r:id="rId23"/>
    <p:sldId id="287" r:id="rId24"/>
    <p:sldId id="311" r:id="rId25"/>
    <p:sldId id="312" r:id="rId26"/>
    <p:sldId id="283" r:id="rId27"/>
    <p:sldId id="313" r:id="rId28"/>
    <p:sldId id="334" r:id="rId29"/>
    <p:sldId id="324" r:id="rId30"/>
    <p:sldId id="323" r:id="rId31"/>
    <p:sldId id="326" r:id="rId32"/>
    <p:sldId id="270" r:id="rId33"/>
    <p:sldId id="325" r:id="rId34"/>
    <p:sldId id="263" r:id="rId35"/>
    <p:sldId id="335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ubarik Ahmed" initials="MA" lastIdx="2" clrIdx="0">
    <p:extLst>
      <p:ext uri="{19B8F6BF-5375-455C-9EA6-DF929625EA0E}">
        <p15:presenceInfo xmlns:p15="http://schemas.microsoft.com/office/powerpoint/2012/main" userId="cd40065b7f036d2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commentAuthors" Target="commentAuthors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67736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76352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01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5104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086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5493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7412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19928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/Cap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524000" y="3482977"/>
            <a:ext cx="10668000" cy="3375025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id-ID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832AA92-D0AC-8247-A360-19A5932C4E3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38806" y="339644"/>
            <a:ext cx="5014993" cy="28065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600">
                <a:latin typeface="+mj-lt"/>
              </a:defRPr>
            </a:lvl1pPr>
            <a:lvl2pPr algn="l">
              <a:defRPr sz="1600">
                <a:latin typeface="+mj-lt"/>
              </a:defRPr>
            </a:lvl2pPr>
            <a:lvl3pPr algn="l">
              <a:defRPr sz="1600">
                <a:latin typeface="+mj-lt"/>
              </a:defRPr>
            </a:lvl3pPr>
            <a:lvl4pPr algn="l">
              <a:defRPr sz="1600">
                <a:latin typeface="+mj-lt"/>
              </a:defRPr>
            </a:lvl4pPr>
            <a:lvl5pPr algn="l">
              <a:defRPr sz="16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3AD9F76-09D6-0D4E-99ED-D9391C974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9644"/>
            <a:ext cx="4179376" cy="2806512"/>
          </a:xfrm>
        </p:spPr>
        <p:txBody>
          <a:bodyPr lIns="0" rIns="0" anchor="ctr">
            <a:normAutofit/>
          </a:bodyPr>
          <a:lstStyle>
            <a:lvl1pPr algn="l">
              <a:defRPr sz="48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2E583C8-CCA8-BB4A-B8AA-4ED85B62E67F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4351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2DFD1-09C0-6845-8219-0846F32ED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F391E-143D-F948-ADAE-29AEA3C1EBF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7D7355-C4D0-1F4D-A365-E4AF1D8FE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71307-5F5C-D847-B837-8C60542C4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EFF75-79D2-EE46-877B-299D1510E6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04801C-3319-AC43-9484-8377A4F8F2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27321" y="339645"/>
            <a:ext cx="10134369" cy="1002552"/>
          </a:xfrm>
        </p:spPr>
        <p:txBody>
          <a:bodyPr lIns="0" rIns="0" anchor="b">
            <a:noAutofit/>
          </a:bodyPr>
          <a:lstStyle>
            <a:lvl1pPr algn="l">
              <a:defRPr sz="4500" b="0" i="0" cap="all" baseline="0">
                <a:solidFill>
                  <a:schemeClr val="accent4">
                    <a:lumMod val="75000"/>
                  </a:schemeClr>
                </a:solidFill>
                <a:latin typeface="Sagona ExtraLight" panose="02020303050505020204" pitchFamily="18" charset="0"/>
              </a:defRPr>
            </a:lvl1pPr>
          </a:lstStyle>
          <a:p>
            <a:r>
              <a:rPr lang="en-US" dirty="0"/>
              <a:t>TITLE GOE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D67D640-AB06-EE4B-868D-F46A30705F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27322" y="1507066"/>
            <a:ext cx="10134371" cy="4849283"/>
          </a:xfrm>
        </p:spPr>
        <p:txBody>
          <a:bodyPr lIns="0" r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latin typeface="+mj-lt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+mj-lt"/>
              </a:defRPr>
            </a:lvl2pPr>
            <a:lvl3pPr marL="914400" indent="0">
              <a:lnSpc>
                <a:spcPct val="100000"/>
              </a:lnSpc>
              <a:buNone/>
              <a:defRPr sz="1600">
                <a:latin typeface="+mj-lt"/>
              </a:defRPr>
            </a:lvl3pPr>
            <a:lvl4pPr marL="1371600" indent="0">
              <a:lnSpc>
                <a:spcPct val="100000"/>
              </a:lnSpc>
              <a:buNone/>
              <a:defRPr sz="1600">
                <a:latin typeface="+mj-lt"/>
              </a:defRPr>
            </a:lvl4pPr>
            <a:lvl5pPr marL="1828800" indent="0">
              <a:lnSpc>
                <a:spcPct val="100000"/>
              </a:lnSpc>
              <a:buNone/>
              <a:defRPr sz="160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81E455-9E6F-1B48-A537-F86699963276}"/>
              </a:ext>
            </a:extLst>
          </p:cNvPr>
          <p:cNvCxnSpPr>
            <a:cxnSpLocks/>
          </p:cNvCxnSpPr>
          <p:nvPr userDrawn="1"/>
        </p:nvCxnSpPr>
        <p:spPr>
          <a:xfrm>
            <a:off x="392623" y="1342197"/>
            <a:ext cx="0" cy="0"/>
          </a:xfrm>
          <a:prstGeom prst="line">
            <a:avLst/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8CECE2-CD4D-4A44-927A-53FFE158AF1C}"/>
              </a:ext>
            </a:extLst>
          </p:cNvPr>
          <p:cNvCxnSpPr>
            <a:cxnSpLocks/>
          </p:cNvCxnSpPr>
          <p:nvPr userDrawn="1"/>
        </p:nvCxnSpPr>
        <p:spPr>
          <a:xfrm>
            <a:off x="1134319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0072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5323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10298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5772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8879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870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8012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75C2D1B-0B58-A045-9C4E-FB4E8D61BF3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3476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C959AD5-F758-3D4C-8DF1-4A45401728B4}" type="datetimeFigureOut">
              <a:rPr lang="x-none" smtClean="0">
                <a:solidFill>
                  <a:prstClr val="black">
                    <a:tint val="75000"/>
                  </a:prstClr>
                </a:solidFill>
              </a:rPr>
              <a:pPr defTabSz="457200"/>
              <a:t>4/19/2025</a:t>
            </a:fld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x-non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defTabSz="457200"/>
            <a:fld id="{475C2D1B-0B58-A045-9C4E-FB4E8D61BF38}" type="slidenum">
              <a:rPr lang="x-none" smtClean="0"/>
              <a:pPr defTabSz="45720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533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9" r:id="rId1"/>
    <p:sldLayoutId id="2147484230" r:id="rId2"/>
    <p:sldLayoutId id="2147484231" r:id="rId3"/>
    <p:sldLayoutId id="2147484232" r:id="rId4"/>
    <p:sldLayoutId id="2147484233" r:id="rId5"/>
    <p:sldLayoutId id="2147484234" r:id="rId6"/>
    <p:sldLayoutId id="2147484235" r:id="rId7"/>
    <p:sldLayoutId id="2147484236" r:id="rId8"/>
    <p:sldLayoutId id="2147484237" r:id="rId9"/>
    <p:sldLayoutId id="2147484238" r:id="rId10"/>
    <p:sldLayoutId id="2147484239" r:id="rId11"/>
    <p:sldLayoutId id="2147484240" r:id="rId12"/>
    <p:sldLayoutId id="2147484241" r:id="rId13"/>
    <p:sldLayoutId id="2147484242" r:id="rId14"/>
    <p:sldLayoutId id="2147484243" r:id="rId15"/>
    <p:sldLayoutId id="2147484244" r:id="rId16"/>
    <p:sldLayoutId id="2147484245" r:id="rId17"/>
    <p:sldLayoutId id="214748424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 /><Relationship Id="rId2" Type="http://schemas.openxmlformats.org/officeDocument/2006/relationships/slideLayout" Target="../slideLayouts/slideLayout7.xml" /><Relationship Id="rId1" Type="http://schemas.openxmlformats.org/officeDocument/2006/relationships/themeOverride" Target="../theme/themeOverride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Management of Aflatoxins and control of Khapra beetle in Maize produced in Pakistan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By Dr. Mubarik Ahmed, </a:t>
            </a:r>
            <a:br>
              <a:rPr lang="en-US" sz="2400" b="1" dirty="0"/>
            </a:br>
            <a:r>
              <a:rPr lang="en-US" sz="2400" b="1" dirty="0"/>
              <a:t>Trade Development Authority of Pakistan</a:t>
            </a:r>
          </a:p>
        </p:txBody>
      </p:sp>
      <p:pic>
        <p:nvPicPr>
          <p:cNvPr id="7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929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794719" y="554446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TYPES OF AFLATOXINS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1995204" y="2051143"/>
            <a:ext cx="10908634" cy="3920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3200" b="1" dirty="0">
                <a:latin typeface="+mj-lt"/>
                <a:cs typeface="Beirut" pitchFamily="2" charset="-78"/>
              </a:rPr>
              <a:t>There are 4 types of aflatoxins  found in cereals</a:t>
            </a:r>
            <a:br>
              <a:rPr lang="x-none" sz="3200" b="1" dirty="0">
                <a:latin typeface="+mj-lt"/>
                <a:cs typeface="Beirut" pitchFamily="2" charset="-78"/>
              </a:rPr>
            </a:br>
            <a:endParaRPr lang="x-none" sz="3200" b="1" dirty="0">
              <a:latin typeface="+mj-lt"/>
              <a:cs typeface="Beirut" pitchFamily="2" charset="-78"/>
            </a:endParaRP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B1  (AFB1)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B2 ( AFB2)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G1  (AFG1)</a:t>
            </a:r>
          </a:p>
          <a:p>
            <a:pPr marL="971550" lvl="1" indent="-514350">
              <a:lnSpc>
                <a:spcPct val="150000"/>
              </a:lnSpc>
              <a:buFont typeface="+mj-lt"/>
              <a:buAutoNum type="arabicPeriod"/>
            </a:pPr>
            <a:r>
              <a:rPr lang="x-none" sz="2600" b="1" dirty="0">
                <a:latin typeface="+mj-lt"/>
                <a:cs typeface="Beirut" pitchFamily="2" charset="-78"/>
              </a:rPr>
              <a:t>G2  (AFG2)</a:t>
            </a:r>
          </a:p>
        </p:txBody>
      </p:sp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E803FA04-5FC6-9F9F-CAF0-17881D59B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976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577294" y="226722"/>
            <a:ext cx="8871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P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re and P</a:t>
            </a:r>
            <a:r>
              <a:rPr lang="x-none" sz="4000" b="1" dirty="0">
                <a:solidFill>
                  <a:srgbClr val="766F54"/>
                </a:solidFill>
                <a:latin typeface="+mj-lt"/>
              </a:rPr>
              <a:t>ost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 H</a:t>
            </a:r>
            <a:r>
              <a:rPr lang="x-none" sz="4000" b="1" dirty="0">
                <a:solidFill>
                  <a:srgbClr val="766F54"/>
                </a:solidFill>
                <a:latin typeface="+mj-lt"/>
              </a:rPr>
              <a:t>arvest 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F</a:t>
            </a:r>
            <a:r>
              <a:rPr lang="x-none" sz="4000" b="1" dirty="0">
                <a:solidFill>
                  <a:srgbClr val="766F54"/>
                </a:solidFill>
                <a:latin typeface="+mj-lt"/>
              </a:rPr>
              <a:t>actors that 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C</a:t>
            </a:r>
            <a:r>
              <a:rPr lang="x-none" sz="4000" b="1" dirty="0">
                <a:solidFill>
                  <a:srgbClr val="766F54"/>
                </a:solidFill>
                <a:latin typeface="+mj-lt"/>
              </a:rPr>
              <a:t>ontribute to 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A</a:t>
            </a:r>
            <a:r>
              <a:rPr lang="x-none" sz="4000" b="1" dirty="0">
                <a:solidFill>
                  <a:srgbClr val="766F54"/>
                </a:solidFill>
                <a:latin typeface="+mj-lt"/>
              </a:rPr>
              <a:t>flatoxins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1755062" y="1624536"/>
            <a:ext cx="1029427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3200" b="1" dirty="0">
                <a:latin typeface="+mj-lt"/>
                <a:cs typeface="Beirut" pitchFamily="2" charset="-78"/>
              </a:rPr>
              <a:t>High temperature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3200" b="1" dirty="0">
                <a:latin typeface="+mj-lt"/>
                <a:cs typeface="Beirut" pitchFamily="2" charset="-78"/>
              </a:rPr>
              <a:t>High humidity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>
                <a:latin typeface="+mj-lt"/>
                <a:cs typeface="Beirut" pitchFamily="2" charset="-78"/>
              </a:rPr>
              <a:t>High moisture content </a:t>
            </a:r>
            <a:endParaRPr lang="x-none" sz="3200" b="1" dirty="0">
              <a:latin typeface="+mj-lt"/>
              <a:cs typeface="Beirut" pitchFamily="2" charset="-78"/>
            </a:endParaRPr>
          </a:p>
        </p:txBody>
      </p:sp>
      <p:pic>
        <p:nvPicPr>
          <p:cNvPr id="4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44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54840" y="207431"/>
            <a:ext cx="9417050" cy="1001712"/>
          </a:xfrm>
        </p:spPr>
        <p:txBody>
          <a:bodyPr>
            <a:normAutofit/>
          </a:bodyPr>
          <a:lstStyle/>
          <a:p>
            <a:r>
              <a:rPr lang="x-none" sz="4000" b="1" dirty="0">
                <a:solidFill>
                  <a:srgbClr val="766F54"/>
                </a:solidFill>
                <a:ea typeface="+mn-ea"/>
                <a:cs typeface="+mn-cs"/>
              </a:rPr>
              <a:t>Permissible limits for Aflatoxins </a:t>
            </a:r>
          </a:p>
        </p:txBody>
      </p:sp>
      <p:pic>
        <p:nvPicPr>
          <p:cNvPr id="5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1726975" y="1038631"/>
            <a:ext cx="10908634" cy="956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x-none" sz="2000" b="1" dirty="0">
                <a:solidFill>
                  <a:prstClr val="black"/>
                </a:solidFill>
                <a:cs typeface="Beirut" pitchFamily="2" charset="-78"/>
              </a:rPr>
              <a:t>Different contries have set different limits of tolerance</a:t>
            </a:r>
            <a:br>
              <a:rPr lang="x-none" sz="2000" b="1" dirty="0">
                <a:solidFill>
                  <a:prstClr val="black"/>
                </a:solidFill>
                <a:cs typeface="Beirut" pitchFamily="2" charset="-78"/>
              </a:rPr>
            </a:br>
            <a:endParaRPr lang="x-none" sz="2000" b="1" dirty="0">
              <a:solidFill>
                <a:prstClr val="black"/>
              </a:solidFill>
              <a:cs typeface="Beirut" pitchFamily="2" charset="-78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:a16="http://schemas.microsoft.com/office/drawing/2014/main" id="{8ABB7FEB-F86E-7AF8-5E05-9164682E6A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390045"/>
              </p:ext>
            </p:extLst>
          </p:nvPr>
        </p:nvGraphicFramePr>
        <p:xfrm>
          <a:off x="1357163" y="1915429"/>
          <a:ext cx="10212404" cy="4252743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4814393">
                  <a:extLst>
                    <a:ext uri="{9D8B030D-6E8A-4147-A177-3AD203B41FA5}">
                      <a16:colId xmlns:a16="http://schemas.microsoft.com/office/drawing/2014/main" val="1298953668"/>
                    </a:ext>
                  </a:extLst>
                </a:gridCol>
                <a:gridCol w="5398011">
                  <a:extLst>
                    <a:ext uri="{9D8B030D-6E8A-4147-A177-3AD203B41FA5}">
                      <a16:colId xmlns:a16="http://schemas.microsoft.com/office/drawing/2014/main" val="395141022"/>
                    </a:ext>
                  </a:extLst>
                </a:gridCol>
              </a:tblGrid>
              <a:tr h="381793">
                <a:tc>
                  <a:txBody>
                    <a:bodyPr/>
                    <a:lstStyle/>
                    <a:p>
                      <a:pPr algn="ctr"/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COUNTRY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613032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India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30 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26974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Pakistan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30 ppb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8661322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20 ppb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141139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Australia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15 ppb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60260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China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20 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7433663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Egypt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10 ppb (5 B1)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1781579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Japan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10 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5332447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Russia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5 ppb B1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5797334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European Union (processed)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4 ppb ( 2 B1)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4767911"/>
                  </a:ext>
                </a:extLst>
              </a:tr>
              <a:tr h="3870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European Union (unprocessed)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x-none" b="1" dirty="0">
                          <a:solidFill>
                            <a:schemeClr val="tx1"/>
                          </a:solidFill>
                        </a:rPr>
                        <a:t>10 ppb (5 B1)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7595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656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674540" y="619955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Key to Aflatoxins Management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2388617" y="1474238"/>
            <a:ext cx="1029427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Harvesting of mature crop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Immediate thrashing after harvest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Beirut" pitchFamily="2" charset="-78"/>
              </a:rPr>
              <a:t>Immediate and appropriate drying after harvest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Beirut" pitchFamily="2" charset="-78"/>
              </a:rPr>
              <a:t>Cooling  right after drying before bagging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Beirut" pitchFamily="2" charset="-78"/>
              </a:rPr>
              <a:t>Storage in well ventilated and clean stores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cs typeface="Beirut" pitchFamily="2" charset="-78"/>
              </a:rPr>
              <a:t>Proper periodic aeration in case of silo storage </a:t>
            </a:r>
            <a:endParaRPr lang="x-none" sz="2800" b="1" dirty="0">
              <a:latin typeface="+mj-lt"/>
              <a:cs typeface="Beirut" pitchFamily="2" charset="-78"/>
            </a:endParaRPr>
          </a:p>
        </p:txBody>
      </p:sp>
      <p:pic>
        <p:nvPicPr>
          <p:cNvPr id="4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10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710639" y="539270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Farm Level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2804109" y="1141278"/>
            <a:ext cx="959674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Use of disease free and healthy seed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Implementation of GAP, GDP, GSP using suitable pesticides for the control of pest and diseases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Proper drying using suitable drying surfaces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Measure to control mixing of damaged and undamaged crop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Development of rapid and cheap procedures for determining aflatoxin by the farmers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300" b="1" dirty="0">
                <a:latin typeface="+mj-lt"/>
                <a:cs typeface="Beirut" pitchFamily="2" charset="-78"/>
              </a:rPr>
              <a:t>Technical support to the farmers</a:t>
            </a:r>
          </a:p>
          <a:p>
            <a:pPr>
              <a:lnSpc>
                <a:spcPct val="200000"/>
              </a:lnSpc>
            </a:pPr>
            <a:endParaRPr lang="x-none" sz="2300" b="1" dirty="0">
              <a:latin typeface="+mj-lt"/>
              <a:cs typeface="Beirut" pitchFamily="2" charset="-78"/>
            </a:endParaRPr>
          </a:p>
        </p:txBody>
      </p:sp>
      <p:pic>
        <p:nvPicPr>
          <p:cNvPr id="4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8183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701487" y="571084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Market Level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2244369" y="1184305"/>
            <a:ext cx="10075985" cy="6078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Using suitable, ventilated stores for storage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Reorganisation of central market structure to eliminate the mixing of fresh and old crop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Developing a system to assess aflatoxin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Training and resource development for operators working in the marketing channel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Provision of support to farmers on quality level 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x-none" sz="2200" b="1" dirty="0">
                <a:latin typeface="+mj-lt"/>
                <a:cs typeface="Beirut" pitchFamily="2" charset="-78"/>
              </a:rPr>
              <a:t>Implementation of grading standards based on scientific lines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x-none" sz="2200" b="1" dirty="0">
              <a:latin typeface="+mj-lt"/>
              <a:cs typeface="Beirut" pitchFamily="2" charset="-78"/>
            </a:endParaRPr>
          </a:p>
        </p:txBody>
      </p:sp>
      <p:pic>
        <p:nvPicPr>
          <p:cNvPr id="4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317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674709" y="591883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Public Sector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2194561" y="1779687"/>
            <a:ext cx="988640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Investment and support to the public sector organisations for undertaking research on pre and post harvest problems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Development of legislature framework for preventing the marketing of substandard products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Organising training of stakeholders through farmer field schools and other dissemination procedures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400" b="1" dirty="0">
                <a:latin typeface="+mj-lt"/>
                <a:cs typeface="Beirut" pitchFamily="2" charset="-78"/>
              </a:rPr>
              <a:t>Development of reference laboratories for determining aflatoxins </a:t>
            </a:r>
          </a:p>
          <a:p>
            <a:pPr>
              <a:lnSpc>
                <a:spcPct val="150000"/>
              </a:lnSpc>
            </a:pPr>
            <a:endParaRPr lang="x-none" sz="2400" b="1" dirty="0">
              <a:latin typeface="+mj-lt"/>
              <a:cs typeface="Beirut" pitchFamily="2" charset="-78"/>
            </a:endParaRPr>
          </a:p>
        </p:txBody>
      </p:sp>
      <p:pic>
        <p:nvPicPr>
          <p:cNvPr id="4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09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F515F-9D02-1FFD-BECE-ABB24E29064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7400" y="339725"/>
            <a:ext cx="10134600" cy="1001713"/>
          </a:xfrm>
        </p:spPr>
        <p:txBody>
          <a:bodyPr/>
          <a:lstStyle/>
          <a:p>
            <a:r>
              <a:rPr lang="en-US" sz="4000" b="1" dirty="0">
                <a:solidFill>
                  <a:srgbClr val="766F54"/>
                </a:solidFill>
                <a:latin typeface="+mj-lt"/>
                <a:ea typeface="+mn-ea"/>
                <a:cs typeface="+mn-cs"/>
              </a:rPr>
              <a:t>How to check Aflatoxin in Maize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B0558-03DE-2968-B697-167DF871653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57400" y="1506538"/>
            <a:ext cx="10134600" cy="4849812"/>
          </a:xfrm>
        </p:spPr>
        <p:txBody>
          <a:bodyPr>
            <a:normAutofit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Aflatoxins can be checked by using one of the following procedure from the DPP approved laboratories in Pakistan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TLC method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Elisa testing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HPLC/LCMS testing</a:t>
            </a:r>
            <a:br>
              <a:rPr lang="en-US" sz="1800" b="1" dirty="0">
                <a:solidFill>
                  <a:schemeClr val="tx1"/>
                </a:solidFill>
              </a:rPr>
            </a:br>
            <a:endParaRPr lang="en-US" sz="1800" b="1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b="1" dirty="0">
                <a:solidFill>
                  <a:schemeClr val="tx1"/>
                </a:solidFill>
              </a:rPr>
              <a:t>The approved laboratories are:</a:t>
            </a:r>
          </a:p>
          <a:p>
            <a:pPr marL="800100" lvl="1" indent="-3429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HEJ Institute of Chemistry, Karachi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PCSIR labs Lahore and Karachi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NIBGE, Faisalabad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MNS University of Agriculture, Multan</a:t>
            </a:r>
          </a:p>
          <a:p>
            <a:pPr marL="914400" lvl="1" indent="-457200">
              <a:buClrTx/>
              <a:buFont typeface="+mj-lt"/>
              <a:buAutoNum type="arabicPeriod"/>
            </a:pPr>
            <a:r>
              <a:rPr lang="en-US" sz="1800" b="1" dirty="0">
                <a:solidFill>
                  <a:schemeClr val="tx1"/>
                </a:solidFill>
              </a:rPr>
              <a:t>NARC, Islamabad</a:t>
            </a:r>
          </a:p>
          <a:p>
            <a:pPr>
              <a:buClrTx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Arabic EHCS brochure-3 logo changed">
            <a:extLst>
              <a:ext uri="{FF2B5EF4-FFF2-40B4-BE49-F238E27FC236}">
                <a16:creationId xmlns:a16="http://schemas.microsoft.com/office/drawing/2014/main" id="{9C6FB8E8-B95E-79FD-B448-A2EFEC230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3963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3601E1-307F-90B6-6935-3B4D53165FA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405890" y="797878"/>
            <a:ext cx="10134600" cy="4849812"/>
          </a:xfrm>
        </p:spPr>
        <p:txBody>
          <a:bodyPr>
            <a:normAutofit/>
          </a:bodyPr>
          <a:lstStyle/>
          <a:p>
            <a:endParaRPr lang="en-US" sz="4800" dirty="0">
              <a:solidFill>
                <a:schemeClr val="tx1"/>
              </a:solidFill>
            </a:endParaRPr>
          </a:p>
          <a:p>
            <a:endParaRPr lang="en-US" sz="4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tx1"/>
                </a:solidFill>
              </a:rPr>
              <a:t>Management of Khapra Beetle in maize</a:t>
            </a:r>
          </a:p>
        </p:txBody>
      </p:sp>
      <p:pic>
        <p:nvPicPr>
          <p:cNvPr id="4" name="Picture 2" descr="Arabic EHCS brochure-3 logo changed">
            <a:extLst>
              <a:ext uri="{FF2B5EF4-FFF2-40B4-BE49-F238E27FC236}">
                <a16:creationId xmlns:a16="http://schemas.microsoft.com/office/drawing/2014/main" id="{EAFC446B-C77D-785E-4A44-7D5FD5658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9071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53EF8-1055-6A74-5EB2-B6D43A0BFAD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7400" y="339725"/>
            <a:ext cx="10134600" cy="1001713"/>
          </a:xfrm>
        </p:spPr>
        <p:txBody>
          <a:bodyPr/>
          <a:lstStyle/>
          <a:p>
            <a:r>
              <a:rPr lang="en-US" sz="4000" b="1" dirty="0">
                <a:solidFill>
                  <a:srgbClr val="766F54"/>
                </a:solidFill>
                <a:latin typeface="+mj-lt"/>
                <a:ea typeface="+mn-ea"/>
                <a:cs typeface="+mn-cs"/>
              </a:rPr>
              <a:t>What is Khapra Beetle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48E46-63FF-CDAE-16B1-FB2B18797421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57400" y="1506538"/>
            <a:ext cx="10134600" cy="4849812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Khapra beetle (</a:t>
            </a:r>
            <a:r>
              <a:rPr lang="en-US" sz="2600" b="1" i="1" dirty="0">
                <a:solidFill>
                  <a:schemeClr val="tx1"/>
                </a:solidFill>
              </a:rPr>
              <a:t>Trogoderma </a:t>
            </a:r>
            <a:r>
              <a:rPr lang="en-US" sz="2600" b="1" i="1" dirty="0" err="1">
                <a:solidFill>
                  <a:schemeClr val="tx1"/>
                </a:solidFill>
              </a:rPr>
              <a:t>granarium</a:t>
            </a:r>
            <a:r>
              <a:rPr lang="en-US" sz="2600" b="1" dirty="0">
                <a:solidFill>
                  <a:schemeClr val="tx1"/>
                </a:solidFill>
              </a:rPr>
              <a:t>) is an insect pest that is known to infest more than 90 commodities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The primary host is wheat but it also damages Barley, Oats, Rye, Maize, Rice, Flour, Malt, Noodles, Chilies, Dry Fruits, Oilseeds  etc.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Khapra is a storage pest and also infest the packaging material.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The adults are short lived and damage is caused by larvae. The insect can survive up to 9 months without any food and live in diapause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Khapra is rated as one of the most  destructive insect and is considered  a quarantine pest.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Pakistan in the past has faced bans on the export of rice by Russia and Mexico due to presence of this pest.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Our Maize consignments (more than 65) have been intercepted by Vietnam and Malaysia last year and both the countries have sent alert notifications.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2" descr="Arabic EHCS brochure-3 logo changed">
            <a:extLst>
              <a:ext uri="{FF2B5EF4-FFF2-40B4-BE49-F238E27FC236}">
                <a16:creationId xmlns:a16="http://schemas.microsoft.com/office/drawing/2014/main" id="{BD5522F4-6F42-B744-A60E-72C1381D8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924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78343" y="545148"/>
            <a:ext cx="8910637" cy="1281112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79098" y="1996440"/>
            <a:ext cx="9509125" cy="3430588"/>
          </a:xfrm>
        </p:spPr>
        <p:txBody>
          <a:bodyPr>
            <a:normAutofit/>
          </a:bodyPr>
          <a:lstStyle/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Maize is the 3</a:t>
            </a:r>
            <a:r>
              <a:rPr lang="en-US" sz="27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important food grain crop of Pakistan with estimated production of 9.5 million tons in 2024-25. This is less than production of 10.634 million tons during 2023-24.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the maize production in 2023-24 about 9.739 million tons was produced in Punjab and 0.886 million tons in KPK. </a:t>
            </a:r>
          </a:p>
          <a:p>
            <a:pPr algn="just">
              <a:buClrTx/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contribution of maize in agriculture value added product is 3 percent and 0.7 percent in GDP. </a:t>
            </a:r>
          </a:p>
          <a:p>
            <a:pPr>
              <a:buClrTx/>
            </a:pPr>
            <a:endParaRPr lang="en-US" sz="2700" b="1" dirty="0"/>
          </a:p>
        </p:txBody>
      </p:sp>
      <p:pic>
        <p:nvPicPr>
          <p:cNvPr id="4" name="Picture 2" descr="Arabic EHCS brochure-3 logo changed">
            <a:extLst>
              <a:ext uri="{FF2B5EF4-FFF2-40B4-BE49-F238E27FC236}">
                <a16:creationId xmlns:a16="http://schemas.microsoft.com/office/drawing/2014/main" id="{1C625040-E7D6-8EE3-CEFF-51A347CFD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702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72FA0-4EFA-BC2F-D057-6BB7B81CCE1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7400" y="339725"/>
            <a:ext cx="10134600" cy="1001713"/>
          </a:xfrm>
        </p:spPr>
        <p:txBody>
          <a:bodyPr/>
          <a:lstStyle/>
          <a:p>
            <a:r>
              <a:rPr lang="en-US" sz="4000" b="1" dirty="0">
                <a:solidFill>
                  <a:srgbClr val="766F54"/>
                </a:solidFill>
                <a:latin typeface="+mj-lt"/>
                <a:ea typeface="+mn-ea"/>
                <a:cs typeface="+mn-cs"/>
              </a:rPr>
              <a:t>Sources of infestation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D7388D-3464-E180-F15C-85CD32E67BE7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057400" y="1506538"/>
            <a:ext cx="10134600" cy="4849812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The prime source of infestation are: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1. Use of old jute bags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2. Infested godown 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3. Transporting vehicle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4. Docks</a:t>
            </a:r>
          </a:p>
          <a:p>
            <a:pPr marL="0" indent="0">
              <a:buNone/>
            </a:pPr>
            <a:r>
              <a:rPr lang="en-US" sz="2200" b="1" dirty="0">
                <a:solidFill>
                  <a:schemeClr val="tx1"/>
                </a:solidFill>
              </a:rPr>
              <a:t>5. Improper fumigation </a:t>
            </a:r>
            <a:br>
              <a:rPr lang="en-US" sz="2200" b="1" dirty="0"/>
            </a:br>
            <a:br>
              <a:rPr lang="en-US" sz="2200" b="1" dirty="0"/>
            </a:br>
            <a:endParaRPr lang="en-US" sz="2200" b="1" dirty="0"/>
          </a:p>
        </p:txBody>
      </p:sp>
      <p:pic>
        <p:nvPicPr>
          <p:cNvPr id="6" name="Picture 2" descr="Arabic EHCS brochure-3 logo changed">
            <a:extLst>
              <a:ext uri="{FF2B5EF4-FFF2-40B4-BE49-F238E27FC236}">
                <a16:creationId xmlns:a16="http://schemas.microsoft.com/office/drawing/2014/main" id="{46F3BACC-106C-C6C1-8841-CAC7683A9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4779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5FA5C-DEAA-182B-C2AB-F9760EF916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7400" y="339725"/>
            <a:ext cx="10134600" cy="1001713"/>
          </a:xfrm>
        </p:spPr>
        <p:txBody>
          <a:bodyPr/>
          <a:lstStyle/>
          <a:p>
            <a:r>
              <a:rPr lang="en-US" sz="4000" b="1" dirty="0">
                <a:solidFill>
                  <a:srgbClr val="766F54"/>
                </a:solidFill>
                <a:latin typeface="+mj-lt"/>
                <a:ea typeface="+mn-ea"/>
                <a:cs typeface="+mn-cs"/>
              </a:rPr>
              <a:t>Why is khapra a quarantine pest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B7C413B-E788-3EFA-A125-24FC55E3ECB3}"/>
              </a:ext>
            </a:extLst>
          </p:cNvPr>
          <p:cNvSpPr txBox="1">
            <a:spLocks/>
          </p:cNvSpPr>
          <p:nvPr/>
        </p:nvSpPr>
        <p:spPr>
          <a:xfrm>
            <a:off x="2057400" y="1506538"/>
            <a:ext cx="10134600" cy="4849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Khapra is a very difficult insect to kill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It is very destructive for stored products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It can feed on several commodities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It can live for 9 months without food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It can survive at variable temperatures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It closes its breathing tubes during fumigation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It enters In diapause under un-favorable conditions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Arabic EHCS brochure-3 logo changed">
            <a:extLst>
              <a:ext uri="{FF2B5EF4-FFF2-40B4-BE49-F238E27FC236}">
                <a16:creationId xmlns:a16="http://schemas.microsoft.com/office/drawing/2014/main" id="{FF1EFF0E-3A20-0DAB-C689-55A2495CC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570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5F94C-49E1-94DD-FA5D-7FA096F33C4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57400" y="339725"/>
            <a:ext cx="10134600" cy="1001713"/>
          </a:xfrm>
        </p:spPr>
        <p:txBody>
          <a:bodyPr/>
          <a:lstStyle/>
          <a:p>
            <a:r>
              <a:rPr lang="en-US" sz="4000" b="1" dirty="0">
                <a:solidFill>
                  <a:srgbClr val="766F54"/>
                </a:solidFill>
                <a:latin typeface="+mj-lt"/>
                <a:ea typeface="+mn-ea"/>
                <a:cs typeface="+mn-cs"/>
              </a:rPr>
              <a:t>Difficulties </a:t>
            </a:r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in</a:t>
            </a:r>
            <a:r>
              <a:rPr lang="en-US" sz="4000" b="1" dirty="0">
                <a:solidFill>
                  <a:srgbClr val="766F54"/>
                </a:solidFill>
                <a:latin typeface="+mj-lt"/>
                <a:ea typeface="+mn-ea"/>
                <a:cs typeface="+mn-cs"/>
              </a:rPr>
              <a:t> control of Khapra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754B2C2-518E-B4FF-9E8A-9F583EFFB31B}"/>
              </a:ext>
            </a:extLst>
          </p:cNvPr>
          <p:cNvSpPr txBox="1">
            <a:spLocks/>
          </p:cNvSpPr>
          <p:nvPr/>
        </p:nvSpPr>
        <p:spPr>
          <a:xfrm>
            <a:off x="2057400" y="1506538"/>
            <a:ext cx="7589520" cy="4849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Many countries around the world has spent billions of dollars to eradicate khapra from their territories and are conscious to prevent its re-introduction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5" name="Picture 2" descr="Arabic EHCS brochure-3 logo changed">
            <a:extLst>
              <a:ext uri="{FF2B5EF4-FFF2-40B4-BE49-F238E27FC236}">
                <a16:creationId xmlns:a16="http://schemas.microsoft.com/office/drawing/2014/main" id="{947BA52D-0FE1-EDCF-AB44-5ACA97B76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78900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412888"/>
              </p:ext>
            </p:extLst>
          </p:nvPr>
        </p:nvGraphicFramePr>
        <p:xfrm>
          <a:off x="1029904" y="1921073"/>
          <a:ext cx="7696203" cy="4216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321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8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0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73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51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28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1001">
                <a:tc rowSpan="2">
                  <a:txBody>
                    <a:bodyPr/>
                    <a:lstStyle/>
                    <a:p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         Insect</a:t>
                      </a:r>
                      <a:r>
                        <a:rPr lang="en-US" sz="1600" b="1" baseline="0" dirty="0">
                          <a:solidFill>
                            <a:schemeClr val="tx1"/>
                          </a:solidFill>
                        </a:rPr>
                        <a:t> Species </a:t>
                      </a:r>
                      <a:endParaRPr 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Averarge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number of  eggs per female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Average time takes to complete one generation (days)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Progeny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of one pair in time (months)</a:t>
                      </a:r>
                      <a:endParaRPr lang="en-US" sz="1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412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(3)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en-US" sz="1400" b="1" dirty="0"/>
                        <a:t>Angoumois Grain moth </a:t>
                      </a:r>
                    </a:p>
                    <a:p>
                      <a:r>
                        <a:rPr lang="en-US" sz="1400" b="1" dirty="0"/>
                        <a:t>(</a:t>
                      </a:r>
                      <a:r>
                        <a:rPr lang="en-US" sz="1400" b="1" dirty="0" err="1"/>
                        <a:t>sitotroga</a:t>
                      </a:r>
                      <a:r>
                        <a:rPr lang="en-US" sz="1400" b="1" baseline="0" dirty="0"/>
                        <a:t> </a:t>
                      </a:r>
                      <a:r>
                        <a:rPr lang="en-US" sz="1400" b="1" baseline="0" dirty="0" err="1"/>
                        <a:t>cerealella</a:t>
                      </a:r>
                      <a:r>
                        <a:rPr lang="en-US" sz="1400" b="1" baseline="0" dirty="0"/>
                        <a:t>)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26-28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125,000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Khapra</a:t>
                      </a:r>
                      <a:r>
                        <a:rPr lang="en-US" sz="1400" b="1" dirty="0"/>
                        <a:t> Beetle </a:t>
                      </a:r>
                    </a:p>
                    <a:p>
                      <a:r>
                        <a:rPr lang="en-US" sz="1400" b="1" dirty="0"/>
                        <a:t>(</a:t>
                      </a:r>
                      <a:r>
                        <a:rPr lang="en-US" sz="1400" b="1" dirty="0" err="1"/>
                        <a:t>Trogoderma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granarium</a:t>
                      </a:r>
                      <a:r>
                        <a:rPr lang="en-US" sz="1400" b="1" dirty="0"/>
                        <a:t>)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24-30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2,602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132,651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en-US" sz="1400" b="1" dirty="0"/>
                        <a:t>Rice Weevil</a:t>
                      </a:r>
                    </a:p>
                    <a:p>
                      <a:r>
                        <a:rPr lang="en-US" sz="1400" b="1" dirty="0"/>
                        <a:t>(</a:t>
                      </a:r>
                      <a:r>
                        <a:rPr lang="en-US" sz="1400" b="1" dirty="0" err="1"/>
                        <a:t>Sitophilus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Oryzae</a:t>
                      </a:r>
                      <a:r>
                        <a:rPr lang="en-US" sz="1400" b="1" dirty="0"/>
                        <a:t>)</a:t>
                      </a:r>
                      <a:r>
                        <a:rPr lang="en-US" sz="1400" b="1" baseline="0" dirty="0"/>
                        <a:t> 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28-30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250,500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Lasser</a:t>
                      </a:r>
                      <a:r>
                        <a:rPr lang="en-US" sz="1400" b="1" dirty="0"/>
                        <a:t> Grain Borer</a:t>
                      </a:r>
                    </a:p>
                    <a:p>
                      <a:r>
                        <a:rPr lang="en-US" sz="1400" b="1" dirty="0"/>
                        <a:t>(</a:t>
                      </a:r>
                      <a:r>
                        <a:rPr lang="en-US" sz="1400" b="1" dirty="0" err="1"/>
                        <a:t>Rhizopertha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dominica</a:t>
                      </a:r>
                      <a:r>
                        <a:rPr lang="en-US" sz="1400" b="1" dirty="0"/>
                        <a:t>)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24-30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2,000 million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1717">
                <a:tc>
                  <a:txBody>
                    <a:bodyPr/>
                    <a:lstStyle/>
                    <a:p>
                      <a:r>
                        <a:rPr lang="en-US" sz="1400" b="1" dirty="0"/>
                        <a:t>Red Flour Beetle </a:t>
                      </a:r>
                    </a:p>
                    <a:p>
                      <a:r>
                        <a:rPr lang="en-US" sz="1400" b="1" dirty="0"/>
                        <a:t>(</a:t>
                      </a:r>
                      <a:r>
                        <a:rPr lang="en-US" sz="1400" b="1" dirty="0" err="1"/>
                        <a:t>Tribolium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Castaneium</a:t>
                      </a:r>
                      <a:r>
                        <a:rPr lang="en-US" sz="1400" b="1" dirty="0"/>
                        <a:t>) </a:t>
                      </a:r>
                      <a:endParaRPr lang="en-US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26-30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25,312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2.8476 </a:t>
                      </a:r>
                      <a:r>
                        <a:rPr lang="en-US" sz="1400" b="1" dirty="0" err="1"/>
                        <a:t>millon</a:t>
                      </a:r>
                      <a:endParaRPr lang="en-US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63274164-1236-8DF2-61D2-E7380C8A3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EB9FE37-8733-C74F-EA34-FE29C589E725}"/>
              </a:ext>
            </a:extLst>
          </p:cNvPr>
          <p:cNvSpPr txBox="1">
            <a:spLocks/>
          </p:cNvSpPr>
          <p:nvPr/>
        </p:nvSpPr>
        <p:spPr>
          <a:xfrm>
            <a:off x="1792706" y="533819"/>
            <a:ext cx="10134600" cy="10017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Rate of Propagation of Grain Pests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3EB9CB7-4AAF-C926-54A2-43CAA6FCD7AE}"/>
              </a:ext>
            </a:extLst>
          </p:cNvPr>
          <p:cNvSpPr txBox="1">
            <a:spLocks/>
          </p:cNvSpPr>
          <p:nvPr/>
        </p:nvSpPr>
        <p:spPr>
          <a:xfrm>
            <a:off x="8879304" y="1800757"/>
            <a:ext cx="3173315" cy="4849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Rate of  propagation of the five important species of  stored grain insect pests under ideal condition of  temperature and humidity.</a:t>
            </a:r>
            <a:br>
              <a:rPr lang="en-US" sz="2000" b="1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It is assumed that egg viability is only fifty (50) per cent in each species and that sex ratio is 1:1 in each case</a:t>
            </a:r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 idx="4294967295"/>
          </p:nvPr>
        </p:nvSpPr>
        <p:spPr>
          <a:xfrm>
            <a:off x="2019300" y="495300"/>
            <a:ext cx="8153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Five Principles to keep maize free from khapra during storage 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4294967295"/>
          </p:nvPr>
        </p:nvSpPr>
        <p:spPr>
          <a:xfrm>
            <a:off x="1920240" y="1943100"/>
            <a:ext cx="7696200" cy="3276600"/>
          </a:xfrm>
        </p:spPr>
        <p:txBody>
          <a:bodyPr/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Keep grain cool and dry.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Keep storage biologically clean.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Protect from pests.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Inspect regularly.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Undertake control measures in case infestation is detected. 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0FDC079F-7F11-DD9C-4EEC-F4500ACA4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1664970" y="611812"/>
            <a:ext cx="9425976" cy="487363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The Biological Feedback Mechanism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076451"/>
            <a:ext cx="15240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Temperature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2076451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Respiration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2533651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Bacteria Fungi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7000" y="2914651"/>
            <a:ext cx="1524000" cy="5238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Rel. Humidity moisture Cont.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96200" y="2990851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Insects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5800" y="1642011"/>
            <a:ext cx="281940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/>
              <a:t>The impact of Respiration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67000" y="3924301"/>
            <a:ext cx="15240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Temperature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3588922"/>
            <a:ext cx="2833688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/>
              <a:t>The impact of Bacteria &amp; Fungi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67000" y="4442461"/>
            <a:ext cx="1524000" cy="5238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Rel. Humidity moisture Cont.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96200" y="3883026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Respiration 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696200" y="4340226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Bacteria Fungi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696200" y="4743451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Insects 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96200" y="5387976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Respiration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96200" y="5845176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Bacteria Fungi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6305551"/>
            <a:ext cx="14478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Insects 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67000" y="5476876"/>
            <a:ext cx="1524000" cy="3079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Temperature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67000" y="6086476"/>
            <a:ext cx="1524000" cy="523875"/>
          </a:xfrm>
          <a:prstGeom prst="rect">
            <a:avLst/>
          </a:prstGeom>
          <a:solidFill>
            <a:schemeClr val="accent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/>
              <a:t>Rel. Humidity moisture Cont.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6300" y="5307599"/>
            <a:ext cx="2819400" cy="338554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dirty="0"/>
              <a:t>The impact of Insects   </a:t>
            </a:r>
          </a:p>
        </p:txBody>
      </p:sp>
      <p:cxnSp>
        <p:nvCxnSpPr>
          <p:cNvPr id="32" name="Straight Arrow Connector 31"/>
          <p:cNvCxnSpPr>
            <a:cxnSpLocks/>
          </p:cNvCxnSpPr>
          <p:nvPr/>
        </p:nvCxnSpPr>
        <p:spPr>
          <a:xfrm flipH="1">
            <a:off x="4191000" y="2230438"/>
            <a:ext cx="3505200" cy="0"/>
          </a:xfrm>
          <a:prstGeom prst="straightConnector1">
            <a:avLst/>
          </a:prstGeom>
          <a:ln w="28575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4191000" y="2381250"/>
            <a:ext cx="3505200" cy="79533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cxnSpLocks/>
          </p:cNvCxnSpPr>
          <p:nvPr/>
        </p:nvCxnSpPr>
        <p:spPr>
          <a:xfrm flipH="1" flipV="1">
            <a:off x="4191000" y="4078289"/>
            <a:ext cx="3505200" cy="5302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cxnSpLocks/>
          </p:cNvCxnSpPr>
          <p:nvPr/>
        </p:nvCxnSpPr>
        <p:spPr>
          <a:xfrm flipH="1">
            <a:off x="4191000" y="4608514"/>
            <a:ext cx="3505200" cy="1873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cxnSpLocks/>
          </p:cNvCxnSpPr>
          <p:nvPr/>
        </p:nvCxnSpPr>
        <p:spPr>
          <a:xfrm flipH="1" flipV="1">
            <a:off x="4191000" y="5630864"/>
            <a:ext cx="3505200" cy="82867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cxnSpLocks/>
          </p:cNvCxnSpPr>
          <p:nvPr/>
        </p:nvCxnSpPr>
        <p:spPr>
          <a:xfrm flipH="1" flipV="1">
            <a:off x="4191000" y="6348414"/>
            <a:ext cx="3505200" cy="111125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cxnSpLocks/>
            <a:stCxn id="8" idx="1"/>
          </p:cNvCxnSpPr>
          <p:nvPr/>
        </p:nvCxnSpPr>
        <p:spPr>
          <a:xfrm flipH="1" flipV="1">
            <a:off x="4309110" y="2230438"/>
            <a:ext cx="3387090" cy="1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ACF952FD-FA42-B0C6-4249-6CC26249B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>
          <a:xfrm>
            <a:off x="1630680" y="368453"/>
            <a:ext cx="10561320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Practical Application of Pesticides to Control Pests in Stored Products  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4294967295"/>
          </p:nvPr>
        </p:nvSpPr>
        <p:spPr>
          <a:xfrm>
            <a:off x="2244090" y="3246120"/>
            <a:ext cx="7239000" cy="2971800"/>
          </a:xfrm>
        </p:spPr>
        <p:txBody>
          <a:bodyPr>
            <a:normAutofit/>
          </a:bodyPr>
          <a:lstStyle/>
          <a:p>
            <a:pPr marL="514350" indent="-514350"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</a:rPr>
              <a:t>Prevention  - to ensure that an empty structure in which  is 	intended to keep food is free of pests. </a:t>
            </a:r>
          </a:p>
          <a:p>
            <a:pPr marL="514350" indent="-514350"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</a:rPr>
              <a:t>Protection  - to ensure the  safekeeping  of food stored in a warehouses.</a:t>
            </a:r>
          </a:p>
          <a:p>
            <a:pPr marL="514350" indent="-514350">
              <a:buClrTx/>
              <a:buFont typeface="+mj-lt"/>
              <a:buAutoNum type="arabicPeriod"/>
              <a:defRPr/>
            </a:pPr>
            <a:r>
              <a:rPr lang="en-US" sz="2400" b="1" dirty="0">
                <a:solidFill>
                  <a:schemeClr val="tx1"/>
                </a:solidFill>
              </a:rPr>
              <a:t>Correction  - to combat infestations which have developed.</a:t>
            </a:r>
          </a:p>
          <a:p>
            <a:pPr>
              <a:buFont typeface="Arial" charset="0"/>
              <a:buAutoNum type="alphaLcParenR"/>
              <a:defRPr/>
            </a:pP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94535" y="1879600"/>
            <a:ext cx="88125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en-US" sz="2400" b="1" dirty="0"/>
              <a:t>Pesticides are  applied in food storage and processing premises or to grain with the </a:t>
            </a:r>
          </a:p>
          <a:p>
            <a:pPr>
              <a:buFont typeface="Arial" charset="0"/>
              <a:buNone/>
              <a:defRPr/>
            </a:pPr>
            <a:r>
              <a:rPr lang="en-US" sz="2400" b="1" dirty="0"/>
              <a:t>following objectives in mind:</a:t>
            </a:r>
          </a:p>
        </p:txBody>
      </p:sp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648243EA-D511-A0BC-FED2-3A9D5E1F9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4294967295"/>
          </p:nvPr>
        </p:nvSpPr>
        <p:spPr>
          <a:xfrm>
            <a:off x="1668780" y="1733550"/>
            <a:ext cx="9566910" cy="4290060"/>
          </a:xfrm>
        </p:spPr>
        <p:txBody>
          <a:bodyPr>
            <a:normAutofit/>
          </a:bodyPr>
          <a:lstStyle/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 fumigant is a chemical which exists in the required  temperature and pressure in sufficient concentration to be lethal to a pest providing the exposure to that chemical conc. Lasts for an adequate period of time.</a:t>
            </a:r>
          </a:p>
          <a:p>
            <a:pPr algn="l">
              <a:buClrTx/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All  fumigants are respiratory  poisons.</a:t>
            </a:r>
          </a:p>
          <a:p>
            <a:pPr algn="l">
              <a:buClrTx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All fumigants kill all stages of an insect egg larvae pupae adult    </a:t>
            </a:r>
          </a:p>
        </p:txBody>
      </p:sp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6A212613-F3A6-71EF-8856-BC9809A7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E3798969-BFA3-483C-4388-EE7C1CF6D647}"/>
              </a:ext>
            </a:extLst>
          </p:cNvPr>
          <p:cNvSpPr txBox="1">
            <a:spLocks/>
          </p:cNvSpPr>
          <p:nvPr/>
        </p:nvSpPr>
        <p:spPr>
          <a:xfrm>
            <a:off x="2000250" y="529590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What is a Fumigant?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40297-20DC-341D-1D29-70FAE966EE44}"/>
              </a:ext>
            </a:extLst>
          </p:cNvPr>
          <p:cNvSpPr txBox="1">
            <a:spLocks/>
          </p:cNvSpPr>
          <p:nvPr/>
        </p:nvSpPr>
        <p:spPr>
          <a:xfrm>
            <a:off x="2000250" y="529590"/>
            <a:ext cx="57912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Types of Fumigants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DCC0B06E-1692-E736-35AE-D2C9D525CB3C}"/>
              </a:ext>
            </a:extLst>
          </p:cNvPr>
          <p:cNvSpPr txBox="1">
            <a:spLocks/>
          </p:cNvSpPr>
          <p:nvPr/>
        </p:nvSpPr>
        <p:spPr>
          <a:xfrm>
            <a:off x="1668780" y="1733550"/>
            <a:ext cx="9566910" cy="4290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ClrTx/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Phosphine (dosage 3-5 g per cubic meter) </a:t>
            </a:r>
          </a:p>
          <a:p>
            <a:pPr marL="457200" indent="-457200">
              <a:buClrTx/>
              <a:buFont typeface="+mj-lt"/>
              <a:buAutoNum type="arabicPeriod"/>
            </a:pPr>
            <a:endParaRPr lang="en-US" sz="3600" b="1" dirty="0">
              <a:solidFill>
                <a:schemeClr val="tx1"/>
              </a:solidFill>
            </a:endParaRPr>
          </a:p>
          <a:p>
            <a:pPr marL="457200" indent="-457200">
              <a:buClrTx/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Methyl Bromide (dosage 60-80 g per cubic meter)</a:t>
            </a:r>
          </a:p>
        </p:txBody>
      </p:sp>
    </p:spTree>
    <p:extLst>
      <p:ext uri="{BB962C8B-B14F-4D97-AF65-F5344CB8AC3E}">
        <p14:creationId xmlns:p14="http://schemas.microsoft.com/office/powerpoint/2010/main" val="2975794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idx="4294967295"/>
          </p:nvPr>
        </p:nvSpPr>
        <p:spPr>
          <a:xfrm>
            <a:off x="2011680" y="330295"/>
            <a:ext cx="9418320" cy="792162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Properties Of Common Fumigants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76628"/>
              </p:ext>
            </p:extLst>
          </p:nvPr>
        </p:nvGraphicFramePr>
        <p:xfrm>
          <a:off x="2381250" y="1253490"/>
          <a:ext cx="6858000" cy="527421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507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3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3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9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6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5055">
                <a:tc>
                  <a:txBody>
                    <a:bodyPr/>
                    <a:lstStyle/>
                    <a:p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Phosphine</a:t>
                      </a:r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Methyl Bromide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Carbon dioxide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Hydrogen</a:t>
                      </a:r>
                      <a:r>
                        <a:rPr lang="en-US" sz="15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Cyanide </a:t>
                      </a:r>
                      <a:endParaRPr lang="en-US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825">
                <a:tc>
                  <a:txBody>
                    <a:bodyPr/>
                    <a:lstStyle/>
                    <a:p>
                      <a:r>
                        <a:rPr lang="en-US" sz="1500" b="1" dirty="0"/>
                        <a:t>Formula</a:t>
                      </a:r>
                      <a:r>
                        <a:rPr lang="en-US" sz="1500" b="1" baseline="0" dirty="0"/>
                        <a:t>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PH3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CH3Br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HCN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825">
                <a:tc>
                  <a:txBody>
                    <a:bodyPr/>
                    <a:lstStyle/>
                    <a:p>
                      <a:r>
                        <a:rPr lang="en-US" sz="1500" b="1" dirty="0"/>
                        <a:t>Molecular</a:t>
                      </a:r>
                      <a:r>
                        <a:rPr lang="en-US" sz="1500" b="1" baseline="0" dirty="0"/>
                        <a:t>  weight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825">
                <a:tc>
                  <a:txBody>
                    <a:bodyPr/>
                    <a:lstStyle/>
                    <a:p>
                      <a:r>
                        <a:rPr lang="en-US" sz="1500" b="1" dirty="0"/>
                        <a:t>Boiling Point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-87.0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-78.5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25.7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825">
                <a:tc>
                  <a:txBody>
                    <a:bodyPr/>
                    <a:lstStyle/>
                    <a:p>
                      <a:r>
                        <a:rPr lang="en-US" sz="1500" b="1" dirty="0"/>
                        <a:t>Specific</a:t>
                      </a:r>
                      <a:r>
                        <a:rPr lang="en-US" sz="1500" b="1" baseline="0" dirty="0"/>
                        <a:t> gravity (gas) (air=1.0)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0.9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825">
                <a:tc>
                  <a:txBody>
                    <a:bodyPr/>
                    <a:lstStyle/>
                    <a:p>
                      <a:r>
                        <a:rPr lang="en-US" sz="1500" b="1" dirty="0" err="1"/>
                        <a:t>Vapour</a:t>
                      </a:r>
                      <a:r>
                        <a:rPr lang="en-US" sz="1500" b="1" dirty="0"/>
                        <a:t> Pressure</a:t>
                      </a:r>
                      <a:r>
                        <a:rPr lang="en-US" sz="1500" b="1" baseline="0" dirty="0"/>
                        <a:t> at 30C (</a:t>
                      </a:r>
                      <a:r>
                        <a:rPr lang="en-US" sz="1500" b="1" baseline="0" dirty="0" err="1"/>
                        <a:t>atm</a:t>
                      </a:r>
                      <a:r>
                        <a:rPr lang="en-US" sz="1500" b="1" baseline="0" dirty="0"/>
                        <a:t>)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055">
                <a:tc>
                  <a:txBody>
                    <a:bodyPr/>
                    <a:lstStyle/>
                    <a:p>
                      <a:r>
                        <a:rPr lang="en-US" sz="1500" b="1" dirty="0"/>
                        <a:t>Conversion factor g/m3 to </a:t>
                      </a:r>
                      <a:r>
                        <a:rPr lang="en-US" sz="1500" b="1" dirty="0" err="1"/>
                        <a:t>ppm</a:t>
                      </a:r>
                      <a:r>
                        <a:rPr lang="en-US" sz="1500" b="1" dirty="0"/>
                        <a:t> (30oC, 1 </a:t>
                      </a:r>
                      <a:r>
                        <a:rPr lang="en-US" sz="1500" b="1" dirty="0" err="1"/>
                        <a:t>atm</a:t>
                      </a:r>
                      <a:r>
                        <a:rPr lang="en-US" sz="1500" b="1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260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560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890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055">
                <a:tc>
                  <a:txBody>
                    <a:bodyPr/>
                    <a:lstStyle/>
                    <a:p>
                      <a:r>
                        <a:rPr lang="en-US" sz="1500" b="1" dirty="0"/>
                        <a:t>Flammability Limits</a:t>
                      </a:r>
                      <a:r>
                        <a:rPr lang="en-US" sz="1500" b="1" baseline="0" dirty="0"/>
                        <a:t> in air (</a:t>
                      </a:r>
                      <a:r>
                        <a:rPr lang="en-US" sz="1500" b="1" baseline="0" dirty="0" err="1"/>
                        <a:t>v.v</a:t>
                      </a:r>
                      <a:r>
                        <a:rPr lang="en-US" sz="1500" b="1" baseline="0" dirty="0"/>
                        <a:t>)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&gt;1.7%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13.5-14.5%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Nonflammable</a:t>
                      </a:r>
                      <a:r>
                        <a:rPr lang="en-US" sz="1500" b="1" baseline="0" dirty="0"/>
                        <a:t> </a:t>
                      </a:r>
                      <a:endParaRPr lang="en-U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6-46%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055">
                <a:tc>
                  <a:txBody>
                    <a:bodyPr/>
                    <a:lstStyle/>
                    <a:p>
                      <a:r>
                        <a:rPr lang="en-US" sz="1500" b="1" dirty="0"/>
                        <a:t>Solubility in water (v/v)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3.4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0.76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Highly soluble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5055">
                <a:tc>
                  <a:txBody>
                    <a:bodyPr/>
                    <a:lstStyle/>
                    <a:p>
                      <a:r>
                        <a:rPr lang="en-US" sz="1500" b="1" dirty="0"/>
                        <a:t>Specific gravity at 30OC, (Liquid, kg/L)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1.7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0.93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/>
                        <a:t>0.69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40EB2794-A247-FFF5-0D36-3724F0673C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76400" y="128588"/>
            <a:ext cx="10515600" cy="1325562"/>
          </a:xfrm>
        </p:spPr>
        <p:txBody>
          <a:bodyPr/>
          <a:lstStyle/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Top Exporters of Maize in the World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(Value-Billion USD, Quantity-Million Tons)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48202339"/>
              </p:ext>
            </p:extLst>
          </p:nvPr>
        </p:nvGraphicFramePr>
        <p:xfrm>
          <a:off x="1528763" y="1350963"/>
          <a:ext cx="10663705" cy="5079204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0502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5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5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5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5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5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50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75231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40812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72014">
                <a:tc rowSpan="2">
                  <a:txBody>
                    <a:bodyPr/>
                    <a:lstStyle/>
                    <a:p>
                      <a:pPr algn="l" fontAlgn="b"/>
                      <a:endParaRPr lang="en-US" sz="1600" b="1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Exporters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Share in World exports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Major Export Markets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2014">
                <a:tc vMerge="1"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Value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20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World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62.87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United States of America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69.72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19.03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58.60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China, Mexico, Japan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Brazil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34.43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12.26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43.39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Iran, Spain, Japan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Argentina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6.05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39.95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8.61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33.01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13.70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 Nam, Korea, Peru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Ukraine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5.89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24.68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25.18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9.50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China, Romania, Spain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France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4.55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5.16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Spain, Netherlands, Germany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Romania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7.06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5.54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Spain, Italy, Netherlands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604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Poland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3.88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Germany, Netherlands, UK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225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South Africa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Taipei, Chinese, Japan, Viet Nam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Bangladesh </a:t>
                      </a:r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VietNam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Nepal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4402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Russian Federation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0.40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0.69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Turkiye</a:t>
                      </a:r>
                      <a:r>
                        <a:rPr lang="en-US" sz="16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Iran, Korea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" name="Picture 2" descr="Arabic EHCS brochure-3 logo changed">
            <a:extLst>
              <a:ext uri="{FF2B5EF4-FFF2-40B4-BE49-F238E27FC236}">
                <a16:creationId xmlns:a16="http://schemas.microsoft.com/office/drawing/2014/main" id="{002C6419-EA32-504C-B922-E124ADC8F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0797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31720" y="37465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Pre-Requisites of Fumigation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331720" y="1517650"/>
            <a:ext cx="8915400" cy="3778250"/>
          </a:xfrm>
        </p:spPr>
        <p:txBody>
          <a:bodyPr/>
          <a:lstStyle/>
          <a:p>
            <a:pPr>
              <a:buClrTx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Air Tight Enclosure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600" b="1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tx1"/>
                </a:solidFill>
              </a:rPr>
              <a:t>Application and Retention of Lethal Dose (Concentration x Time)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Arabic EHCS brochure-3 logo changed">
            <a:extLst>
              <a:ext uri="{FF2B5EF4-FFF2-40B4-BE49-F238E27FC236}">
                <a16:creationId xmlns:a16="http://schemas.microsoft.com/office/drawing/2014/main" id="{E525E380-4EEA-A1BD-773A-A10DC393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05940" y="374650"/>
            <a:ext cx="786384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Impact of Godown Leakiness on Gas Retention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110740" y="2247900"/>
            <a:ext cx="6393180" cy="3778250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If the Godown Leakiness is 50% then 1000 ppm dose after 24 hours will only be 500 ppm and after next 24 hours 250 ppm.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2200" b="1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1"/>
                </a:solidFill>
              </a:rPr>
              <a:t>Thus, on the 4</a:t>
            </a:r>
            <a:r>
              <a:rPr lang="en-US" sz="2200" b="1" baseline="30000" dirty="0">
                <a:solidFill>
                  <a:schemeClr val="tx1"/>
                </a:solidFill>
              </a:rPr>
              <a:t>th</a:t>
            </a:r>
            <a:r>
              <a:rPr lang="en-US" sz="2200" b="1" dirty="0">
                <a:solidFill>
                  <a:schemeClr val="tx1"/>
                </a:solidFill>
              </a:rPr>
              <a:t> day of Fumigation, the Lethal Concentration will not be there.</a:t>
            </a:r>
          </a:p>
        </p:txBody>
      </p:sp>
      <p:pic>
        <p:nvPicPr>
          <p:cNvPr id="4" name="Picture 2" descr="Arabic EHCS brochure-3 logo changed">
            <a:extLst>
              <a:ext uri="{FF2B5EF4-FFF2-40B4-BE49-F238E27FC236}">
                <a16:creationId xmlns:a16="http://schemas.microsoft.com/office/drawing/2014/main" id="{CD7FF73D-D56A-D4FB-B1AD-7D066795A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 idx="4294967295"/>
          </p:nvPr>
        </p:nvSpPr>
        <p:spPr>
          <a:xfrm>
            <a:off x="2034540" y="175260"/>
            <a:ext cx="8835390" cy="4442460"/>
          </a:xfrm>
        </p:spPr>
        <p:txBody>
          <a:bodyPr>
            <a:noAutofit/>
          </a:bodyPr>
          <a:lstStyle/>
          <a:p>
            <a:pPr algn="l"/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Minimum Duration of Fumigations with Phosphine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2743200" y="4751070"/>
            <a:ext cx="6629400" cy="1752600"/>
          </a:xfrm>
        </p:spPr>
        <p:txBody>
          <a:bodyPr>
            <a:normAutofit fontScale="92500" lnSpcReduction="20000"/>
          </a:bodyPr>
          <a:lstStyle/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Do not attempt to fumigate for less than the minimum exposure period recommended. Where possible give  the maximum possible exposure period. If in doubt, fumigate for 15 days.</a:t>
            </a:r>
          </a:p>
          <a:p>
            <a:pPr algn="l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chemeClr val="tx1"/>
                </a:solidFill>
              </a:rPr>
              <a:t>Recommendations for minimum exposure periods issued by manufacturers of </a:t>
            </a:r>
            <a:r>
              <a:rPr lang="en-US" b="1" dirty="0" err="1">
                <a:solidFill>
                  <a:schemeClr val="tx1"/>
                </a:solidFill>
              </a:rPr>
              <a:t>phosphine</a:t>
            </a:r>
            <a:r>
              <a:rPr lang="en-US" b="1" dirty="0">
                <a:solidFill>
                  <a:schemeClr val="tx1"/>
                </a:solidFill>
              </a:rPr>
              <a:t> formulations are often too short for full control to be achieved in many instances.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50983"/>
              </p:ext>
            </p:extLst>
          </p:nvPr>
        </p:nvGraphicFramePr>
        <p:xfrm>
          <a:off x="3139440" y="1660090"/>
          <a:ext cx="6477000" cy="282047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Temperature </a:t>
                      </a:r>
                      <a:r>
                        <a:rPr lang="en-US" b="1" dirty="0" err="1">
                          <a:solidFill>
                            <a:schemeClr val="tx1"/>
                          </a:solidFill>
                        </a:rPr>
                        <a:t>oC</a:t>
                      </a: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Duration of fumigation,</a:t>
                      </a:r>
                      <a:r>
                        <a:rPr lang="en-US" b="1" baseline="0" dirty="0">
                          <a:solidFill>
                            <a:schemeClr val="tx1"/>
                          </a:solidFill>
                        </a:rPr>
                        <a:t> days after application of fumigant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&gt;12o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Do not use </a:t>
                      </a:r>
                      <a:r>
                        <a:rPr lang="en-US" b="1" dirty="0" err="1"/>
                        <a:t>phosphine</a:t>
                      </a:r>
                      <a:r>
                        <a:rPr lang="en-US" b="1" baseline="0" dirty="0"/>
                        <a:t> </a:t>
                      </a:r>
                      <a:endParaRPr 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12-20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22-25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26-30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214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&lt;30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FB7C19D9-86F7-74E6-BAC0-A9599500D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ctrTitle" idx="4294967295"/>
          </p:nvPr>
        </p:nvSpPr>
        <p:spPr>
          <a:xfrm>
            <a:off x="1965960" y="660707"/>
            <a:ext cx="7863840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Usage of Methyl Bromide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9424376"/>
              </p:ext>
            </p:extLst>
          </p:nvPr>
        </p:nvGraphicFramePr>
        <p:xfrm>
          <a:off x="2278380" y="1714218"/>
          <a:ext cx="7239000" cy="4359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19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03"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Situations</a:t>
                      </a:r>
                      <a:r>
                        <a:rPr lang="en-US" sz="16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endParaRPr lang="en-US" sz="16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Considerations </a:t>
                      </a:r>
                      <a:endParaRPr lang="en-US" sz="1600" b="1" i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894">
                <a:tc>
                  <a:txBody>
                    <a:bodyPr/>
                    <a:lstStyle/>
                    <a:p>
                      <a:r>
                        <a:rPr lang="en-US" sz="1400" b="1" dirty="0"/>
                        <a:t>a) Stacks</a:t>
                      </a:r>
                      <a:r>
                        <a:rPr lang="en-US" sz="1400" b="1" baseline="0" dirty="0"/>
                        <a:t> under gas proof sheets 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Piping layout</a:t>
                      </a:r>
                      <a:r>
                        <a:rPr lang="en-US" sz="1400" b="1" baseline="0" dirty="0"/>
                        <a:t> and Jets.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baseline="0" dirty="0"/>
                        <a:t>  Walls or channels.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baseline="0" dirty="0"/>
                        <a:t>  Sheeting and sealing.  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sz="1400" b="1" dirty="0"/>
                        <a:t>b) Space</a:t>
                      </a:r>
                      <a:r>
                        <a:rPr lang="en-US" sz="1400" b="1" baseline="0" dirty="0"/>
                        <a:t> or “ in-store” fumigation 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Adequate distribution.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Retention of gas and sealing.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4894">
                <a:tc>
                  <a:txBody>
                    <a:bodyPr/>
                    <a:lstStyle/>
                    <a:p>
                      <a:r>
                        <a:rPr lang="en-US" sz="1400" b="1" dirty="0"/>
                        <a:t>c) Chamber-type fumigation </a:t>
                      </a:r>
                    </a:p>
                    <a:p>
                      <a:r>
                        <a:rPr lang="en-US" sz="1400" b="1" dirty="0"/>
                        <a:t>      </a:t>
                      </a:r>
                      <a:r>
                        <a:rPr lang="en-US" sz="1400" b="1" dirty="0" err="1"/>
                        <a:t>i</a:t>
                      </a:r>
                      <a:r>
                        <a:rPr lang="en-US" sz="1400" b="1" dirty="0"/>
                        <a:t>)</a:t>
                      </a:r>
                      <a:r>
                        <a:rPr lang="en-US" sz="1400" b="1" baseline="0" dirty="0"/>
                        <a:t>  Atmospheric fumigation.</a:t>
                      </a:r>
                    </a:p>
                    <a:p>
                      <a:r>
                        <a:rPr lang="en-US" sz="1400" b="1" baseline="0" dirty="0"/>
                        <a:t>      ii) Fumigation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Correct loading.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Dosing and circulation.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Aeration.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sz="1400" b="1" dirty="0"/>
                        <a:t>d) Silos 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Forced circulation.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Leakage.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0578">
                <a:tc>
                  <a:txBody>
                    <a:bodyPr/>
                    <a:lstStyle/>
                    <a:p>
                      <a:r>
                        <a:rPr lang="en-US" sz="1400" b="1" dirty="0"/>
                        <a:t>e) Ships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Adequate distribution.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Retention of gas in treated areas.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Hazards to crew.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Delay and costs.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sz="1400" b="1" dirty="0"/>
                        <a:t>f) Flour</a:t>
                      </a:r>
                      <a:r>
                        <a:rPr lang="en-US" sz="1400" b="1" baseline="0" dirty="0"/>
                        <a:t> and other finely divided commodities.</a:t>
                      </a:r>
                      <a:endParaRPr lang="en-US" sz="14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Vaporization of fumigant.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en-US" sz="1400" b="1" dirty="0"/>
                        <a:t>  Residues/ </a:t>
                      </a:r>
                      <a:endParaRPr lang="en-US" sz="1400" b="1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2A3D5C3E-EA27-913E-67EC-3D84EA28E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 idx="4294967295"/>
          </p:nvPr>
        </p:nvSpPr>
        <p:spPr>
          <a:xfrm>
            <a:off x="1851660" y="588431"/>
            <a:ext cx="9738360" cy="1066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Options for Godown Fumigation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4294967295"/>
          </p:nvPr>
        </p:nvSpPr>
        <p:spPr>
          <a:xfrm>
            <a:off x="1691640" y="1655231"/>
            <a:ext cx="9144000" cy="2286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Dosage Rate 			                         High  Normal   Low 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Application Type			                  Single  Multiple 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Level of Resistance 		                         </a:t>
            </a:r>
            <a:r>
              <a:rPr lang="en-US" sz="2000" b="1" dirty="0" err="1">
                <a:solidFill>
                  <a:schemeClr val="tx1"/>
                </a:solidFill>
              </a:rPr>
              <a:t>Susc</a:t>
            </a:r>
            <a:r>
              <a:rPr lang="en-US" sz="2000" b="1" dirty="0">
                <a:solidFill>
                  <a:schemeClr val="tx1"/>
                </a:solidFill>
              </a:rPr>
              <a:t>.  Resistant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Exposure Period 			                         5, 6 ,7,8,9,10 + Days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Gas Retention of Godowns	                  0-X% SD</a:t>
            </a: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</a:rPr>
              <a:t>Wind speed 			                               X -Y changes X-Y% MD Y+  = No. </a:t>
            </a:r>
          </a:p>
          <a:p>
            <a:pPr lvl="2" eaLnBrk="1" hangingPunct="1">
              <a:buClrTx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lvl="2" eaLnBrk="1" hangingPunct="1">
              <a:buClrTx/>
              <a:buFont typeface="Arial" panose="020B0604020202020204" pitchFamily="34" charset="0"/>
              <a:buChar char="•"/>
            </a:pPr>
            <a:endParaRPr lang="en-US" sz="900" b="1" dirty="0">
              <a:solidFill>
                <a:schemeClr val="tx1"/>
              </a:solidFill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eaLnBrk="1" hangingPunct="1">
              <a:buClrTx/>
              <a:buFont typeface="Arial" panose="020B0604020202020204" pitchFamily="34" charset="0"/>
              <a:buChar char="•"/>
            </a:pP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>
            <a:lum bright="-2000" contrast="42000"/>
          </a:blip>
          <a:srcRect/>
          <a:stretch>
            <a:fillRect/>
          </a:stretch>
        </p:blipFill>
        <p:spPr bwMode="auto">
          <a:xfrm>
            <a:off x="1524000" y="42672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8BF73AC8-FF71-2E1A-9F65-1C1DF75C4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DFC84-4841-FFCC-DCC2-6D1A99D036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181A4-86A5-8450-3FA9-E1C2347BAA0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967681" y="2959787"/>
            <a:ext cx="8915400" cy="2262188"/>
          </a:xfrm>
        </p:spPr>
        <p:txBody>
          <a:bodyPr>
            <a:normAutofit/>
          </a:bodyPr>
          <a:lstStyle/>
          <a:p>
            <a:r>
              <a:rPr lang="en-US" sz="7000" b="1" dirty="0"/>
              <a:t>Thank You!</a:t>
            </a:r>
          </a:p>
        </p:txBody>
      </p:sp>
      <p:pic>
        <p:nvPicPr>
          <p:cNvPr id="7" name="Picture 2" descr="Arabic EHCS brochure-3 logo changed">
            <a:extLst>
              <a:ext uri="{FF2B5EF4-FFF2-40B4-BE49-F238E27FC236}">
                <a16:creationId xmlns:a16="http://schemas.microsoft.com/office/drawing/2014/main" id="{D80C8FD3-B87C-3BB2-01AC-A5044F736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390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771968" y="516573"/>
            <a:ext cx="9174162" cy="1011237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Top Existing Markets of Maize (Value-USD, Quantity-MT)</a:t>
            </a:r>
            <a:b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</a:br>
            <a:endParaRPr lang="en-US" sz="4000" b="1" dirty="0">
              <a:solidFill>
                <a:srgbClr val="766F54"/>
              </a:solidFill>
              <a:ea typeface="+mn-ea"/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85897555"/>
              </p:ext>
            </p:extLst>
          </p:nvPr>
        </p:nvGraphicFramePr>
        <p:xfrm>
          <a:off x="1684988" y="2259330"/>
          <a:ext cx="8822024" cy="342519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539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2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02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02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02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02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02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062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Country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2020-21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>
                          <a:effectLst/>
                        </a:rPr>
                        <a:t>2021-22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2022-23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>
                          <a:effectLst/>
                        </a:rPr>
                        <a:t>2023-24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 vMerge="1"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>
                          <a:effectLst/>
                        </a:rPr>
                        <a:t>Value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Quantity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Quantity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Quantity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Value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u="none" strike="noStrike" dirty="0">
                          <a:effectLst/>
                        </a:rPr>
                        <a:t>Quantity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Grand Total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23.195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109,237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244.570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775,360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190.455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630,389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324.029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1,421,637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Viet Nam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11.802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54,139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144.251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441,514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80.456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256,034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164.641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723,298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Malaysia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4.413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20,039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61.397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204,504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36.929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126,273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50.802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223,532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Sri Lanka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3.011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8,831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13.042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36,469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45.718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186,077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Philippines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0.173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500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15.526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61,023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Oman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4.313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15,469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22.620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75,875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14.993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47,013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13.430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55,923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Bangladesh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1,235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-  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6.833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27,073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Yemen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0.003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  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5.860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24,239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Qatar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0.105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545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2.785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8,664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4.315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12,755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3.395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13,137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United Arab Emirates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0.841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5,569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2.350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8,122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7,317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3.363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18,940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Bahrain/Kingdom Of Bahrain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0.012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     50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2.589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8,730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7.636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21,174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3.147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11,746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Afghanistan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0.610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8,708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3,279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1.590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25,199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2.208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 35,770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Hong Kong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0.277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1,097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1.999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   6,288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3.639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     10,896 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2.120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           8,653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pic>
        <p:nvPicPr>
          <p:cNvPr id="3" name="Picture 2" descr="Arabic EHCS brochure-3 logo changed">
            <a:extLst>
              <a:ext uri="{FF2B5EF4-FFF2-40B4-BE49-F238E27FC236}">
                <a16:creationId xmlns:a16="http://schemas.microsoft.com/office/drawing/2014/main" id="{9203DF3A-4B36-6713-0DD4-C617CC1FD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853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85315" y="299243"/>
            <a:ext cx="8912225" cy="12811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Major challenges in exports on account of food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02130" y="2059940"/>
            <a:ext cx="10250490" cy="3778250"/>
          </a:xfrm>
        </p:spPr>
        <p:txBody>
          <a:bodyPr>
            <a:normAutofit fontScale="92500"/>
          </a:bodyPr>
          <a:lstStyle/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Mycotoxins in maize and food preparations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Khapra beetle infestation in maize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Pesticide Residues in maize and food preparations (In significant)</a:t>
            </a:r>
          </a:p>
          <a:p>
            <a:pPr marL="742950" indent="-742950">
              <a:buClr>
                <a:schemeClr val="tx1"/>
              </a:buClr>
              <a:buFont typeface="+mj-lt"/>
              <a:buAutoNum type="arabicPeriod"/>
            </a:pPr>
            <a:r>
              <a:rPr lang="en-US" sz="3600" b="1" dirty="0">
                <a:solidFill>
                  <a:schemeClr val="tx1"/>
                </a:solidFill>
              </a:rPr>
              <a:t>Microbiological contamination (In significant)</a:t>
            </a:r>
          </a:p>
          <a:p>
            <a:pPr>
              <a:buClr>
                <a:schemeClr val="tx1"/>
              </a:buClr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>
              <a:buClr>
                <a:schemeClr val="tx1"/>
              </a:buClr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36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B178B4-CDED-454C-BED2-2E2B10ADA7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85950" y="415290"/>
            <a:ext cx="8912225" cy="128111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766F54"/>
                </a:solidFill>
                <a:ea typeface="+mn-ea"/>
                <a:cs typeface="+mn-cs"/>
              </a:rPr>
              <a:t>Non-Compliance of agro products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480033"/>
              </p:ext>
            </p:extLst>
          </p:nvPr>
        </p:nvGraphicFramePr>
        <p:xfrm>
          <a:off x="1885950" y="1554480"/>
          <a:ext cx="8961120" cy="39982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8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0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12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1236">
                  <a:extLst>
                    <a:ext uri="{9D8B030D-6E8A-4147-A177-3AD203B41FA5}">
                      <a16:colId xmlns:a16="http://schemas.microsoft.com/office/drawing/2014/main" val="456178631"/>
                    </a:ext>
                  </a:extLst>
                </a:gridCol>
              </a:tblGrid>
              <a:tr h="372288">
                <a:tc>
                  <a:txBody>
                    <a:bodyPr/>
                    <a:lstStyle/>
                    <a:p>
                      <a:r>
                        <a:rPr lang="en-US" sz="1600" b="1" dirty="0"/>
                        <a:t>Produce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2024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2025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8035">
                <a:tc>
                  <a:txBody>
                    <a:bodyPr/>
                    <a:lstStyle/>
                    <a:p>
                      <a:r>
                        <a:rPr lang="en-US" sz="1600" b="1" dirty="0"/>
                        <a:t>Rice  in EU due to Pesticide</a:t>
                      </a:r>
                      <a:r>
                        <a:rPr lang="en-US" sz="1600" b="1" baseline="0" dirty="0"/>
                        <a:t> Residues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/>
                        <a:t>16 collective PR &amp; A</a:t>
                      </a:r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35">
                <a:tc>
                  <a:txBody>
                    <a:bodyPr/>
                    <a:lstStyle/>
                    <a:p>
                      <a:r>
                        <a:rPr lang="en-US" sz="1600" b="1" dirty="0"/>
                        <a:t>Rice in EU due to Aflatoxins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8335">
                <a:tc>
                  <a:txBody>
                    <a:bodyPr/>
                    <a:lstStyle/>
                    <a:p>
                      <a:r>
                        <a:rPr lang="en-US" sz="1600" b="1" dirty="0"/>
                        <a:t>Chilies</a:t>
                      </a:r>
                      <a:r>
                        <a:rPr lang="en-US" sz="1600" b="1" baseline="0" dirty="0"/>
                        <a:t> in EU due to Pesticide Residues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33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Chilies</a:t>
                      </a:r>
                      <a:r>
                        <a:rPr lang="en-US" sz="1600" b="1" baseline="0" dirty="0"/>
                        <a:t> In EU due to Aflatoxin</a:t>
                      </a:r>
                    </a:p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529479"/>
                  </a:ext>
                </a:extLst>
              </a:tr>
              <a:tr h="698335">
                <a:tc>
                  <a:txBody>
                    <a:bodyPr/>
                    <a:lstStyle/>
                    <a:p>
                      <a:r>
                        <a:rPr lang="en-US" sz="1600" b="1" baseline="0" dirty="0"/>
                        <a:t>Maize  Collectively on account of aflatoxin and Khapra infestation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5" name="Picture 2" descr="Arabic EHCS brochure-3 logo chang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65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57400" y="1866900"/>
            <a:ext cx="10134600" cy="2865438"/>
          </a:xfrm>
        </p:spPr>
        <p:txBody>
          <a:bodyPr>
            <a:normAutofit/>
          </a:bodyPr>
          <a:lstStyle/>
          <a:p>
            <a:r>
              <a:rPr lang="en-US" sz="6000" b="1" dirty="0"/>
              <a:t>Understanding of Aflatoxins</a:t>
            </a:r>
            <a:br>
              <a:rPr lang="en-US" sz="6000" b="1" dirty="0"/>
            </a:br>
            <a:endParaRPr lang="en-US" sz="6000" dirty="0"/>
          </a:p>
        </p:txBody>
      </p:sp>
      <p:pic>
        <p:nvPicPr>
          <p:cNvPr id="4" name="Picture 2" descr="Arabic EHCS brochure-3 logo chang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525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968775" y="531109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WHAT ARE AFLATOXINS</a:t>
            </a:r>
            <a:r>
              <a:rPr lang="en-US" sz="4000" b="1" dirty="0">
                <a:solidFill>
                  <a:srgbClr val="766F54"/>
                </a:solidFill>
                <a:latin typeface="+mj-lt"/>
              </a:rPr>
              <a:t>?</a:t>
            </a:r>
            <a:endParaRPr lang="x-none" sz="4000" b="1" dirty="0">
              <a:solidFill>
                <a:srgbClr val="766F54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834593" y="1498904"/>
            <a:ext cx="1090863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Aflatoxins are naturally occuring metabolites synthesized by two types of  fungi –</a:t>
            </a:r>
            <a:r>
              <a:rPr lang="x-none" sz="2800" b="1" i="1" dirty="0">
                <a:latin typeface="+mj-lt"/>
                <a:cs typeface="Beirut" pitchFamily="2" charset="-78"/>
              </a:rPr>
              <a:t> </a:t>
            </a:r>
            <a:r>
              <a:rPr lang="en-US" sz="2800" b="1" i="1" dirty="0">
                <a:latin typeface="+mj-lt"/>
                <a:cs typeface="Beirut" pitchFamily="2" charset="-78"/>
              </a:rPr>
              <a:t>A</a:t>
            </a:r>
            <a:r>
              <a:rPr lang="x-none" sz="2800" b="1" i="1" dirty="0">
                <a:latin typeface="+mj-lt"/>
                <a:cs typeface="Beirut" pitchFamily="2" charset="-78"/>
              </a:rPr>
              <a:t>sparigus fla</a:t>
            </a:r>
            <a:r>
              <a:rPr lang="en-US" sz="2800" b="1" i="1" dirty="0">
                <a:latin typeface="+mj-lt"/>
                <a:cs typeface="Beirut" pitchFamily="2" charset="-78"/>
              </a:rPr>
              <a:t>v</a:t>
            </a:r>
            <a:r>
              <a:rPr lang="x-none" sz="2800" b="1" i="1" dirty="0">
                <a:latin typeface="+mj-lt"/>
                <a:cs typeface="Beirut" pitchFamily="2" charset="-78"/>
              </a:rPr>
              <a:t>us </a:t>
            </a:r>
            <a:r>
              <a:rPr lang="x-none" sz="2800" b="1" dirty="0">
                <a:latin typeface="+mj-lt"/>
                <a:cs typeface="Beirut" pitchFamily="2" charset="-78"/>
              </a:rPr>
              <a:t>and </a:t>
            </a:r>
            <a:r>
              <a:rPr lang="en-US" sz="2800" b="1" dirty="0">
                <a:latin typeface="+mj-lt"/>
                <a:cs typeface="Beirut" pitchFamily="2" charset="-78"/>
              </a:rPr>
              <a:t>A</a:t>
            </a:r>
            <a:r>
              <a:rPr lang="x-none" sz="2800" b="1" dirty="0">
                <a:latin typeface="+mj-lt"/>
                <a:cs typeface="Beirut" pitchFamily="2" charset="-78"/>
              </a:rPr>
              <a:t>spargillus </a:t>
            </a:r>
            <a:r>
              <a:rPr lang="x-none" sz="2800" b="1" i="1" dirty="0">
                <a:latin typeface="+mj-lt"/>
                <a:cs typeface="Beirut" pitchFamily="2" charset="-78"/>
              </a:rPr>
              <a:t>p</a:t>
            </a:r>
            <a:r>
              <a:rPr lang="x-none" sz="2800" b="1" dirty="0">
                <a:latin typeface="+mj-lt"/>
                <a:cs typeface="Beirut" pitchFamily="2" charset="-78"/>
              </a:rPr>
              <a:t>arasiticus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Aflatoxins contaminate dietry staples including maize, rice, ground nuts, chillies, dry fruits, animal feed, milk, etc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They are more abundant in tropical regions with high temperatures and humidity viz </a:t>
            </a:r>
            <a:r>
              <a:rPr lang="en-US" sz="2800" b="1" dirty="0">
                <a:latin typeface="+mj-lt"/>
                <a:cs typeface="Beirut" pitchFamily="2" charset="-78"/>
              </a:rPr>
              <a:t>S</a:t>
            </a:r>
            <a:r>
              <a:rPr lang="x-none" sz="2800" b="1" dirty="0">
                <a:latin typeface="+mj-lt"/>
                <a:cs typeface="Beirut" pitchFamily="2" charset="-78"/>
              </a:rPr>
              <a:t>ub-</a:t>
            </a:r>
            <a:r>
              <a:rPr lang="en-US" sz="2800" b="1" dirty="0">
                <a:latin typeface="+mj-lt"/>
                <a:cs typeface="Beirut" pitchFamily="2" charset="-78"/>
              </a:rPr>
              <a:t>S</a:t>
            </a:r>
            <a:r>
              <a:rPr lang="x-none" sz="2800" b="1" dirty="0">
                <a:latin typeface="+mj-lt"/>
                <a:cs typeface="Beirut" pitchFamily="2" charset="-78"/>
              </a:rPr>
              <a:t>aharan </a:t>
            </a:r>
            <a:r>
              <a:rPr lang="en-US" sz="2800" b="1" dirty="0">
                <a:latin typeface="+mj-lt"/>
                <a:cs typeface="Beirut" pitchFamily="2" charset="-78"/>
              </a:rPr>
              <a:t>A</a:t>
            </a:r>
            <a:r>
              <a:rPr lang="x-none" sz="2800" b="1" dirty="0">
                <a:latin typeface="+mj-lt"/>
                <a:cs typeface="Beirut" pitchFamily="2" charset="-78"/>
              </a:rPr>
              <a:t>frica and </a:t>
            </a:r>
            <a:r>
              <a:rPr lang="en-US" sz="2800" b="1" dirty="0">
                <a:latin typeface="+mj-lt"/>
                <a:cs typeface="Beirut" pitchFamily="2" charset="-78"/>
              </a:rPr>
              <a:t>S</a:t>
            </a:r>
            <a:r>
              <a:rPr lang="x-none" sz="2800" b="1" dirty="0">
                <a:latin typeface="+mj-lt"/>
                <a:cs typeface="Beirut" pitchFamily="2" charset="-78"/>
              </a:rPr>
              <a:t>outh </a:t>
            </a:r>
            <a:r>
              <a:rPr lang="en-US" sz="2800" b="1" dirty="0">
                <a:latin typeface="+mj-lt"/>
                <a:cs typeface="Beirut" pitchFamily="2" charset="-78"/>
              </a:rPr>
              <a:t>E</a:t>
            </a:r>
            <a:r>
              <a:rPr lang="x-none" sz="2800" b="1" dirty="0">
                <a:latin typeface="+mj-lt"/>
                <a:cs typeface="Beirut" pitchFamily="2" charset="-78"/>
              </a:rPr>
              <a:t>ast </a:t>
            </a:r>
            <a:r>
              <a:rPr lang="en-US" sz="2800" b="1" dirty="0">
                <a:latin typeface="+mj-lt"/>
                <a:cs typeface="Beirut" pitchFamily="2" charset="-78"/>
              </a:rPr>
              <a:t>A</a:t>
            </a:r>
            <a:r>
              <a:rPr lang="x-none" sz="2800" b="1" dirty="0">
                <a:latin typeface="+mj-lt"/>
                <a:cs typeface="Beirut" pitchFamily="2" charset="-78"/>
              </a:rPr>
              <a:t>sia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x-none" sz="2400" b="1" dirty="0">
              <a:latin typeface="+mj-lt"/>
              <a:cs typeface="Beirut" pitchFamily="2" charset="-78"/>
            </a:endParaRPr>
          </a:p>
        </p:txBody>
      </p:sp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6709549C-DE54-09AC-7E94-FEAC2D51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969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A5ACF20-C9AB-0D6D-BDA8-2A276A56340F}"/>
              </a:ext>
            </a:extLst>
          </p:cNvPr>
          <p:cNvSpPr txBox="1"/>
          <p:nvPr/>
        </p:nvSpPr>
        <p:spPr>
          <a:xfrm>
            <a:off x="1748259" y="548585"/>
            <a:ext cx="11309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b="1" dirty="0">
                <a:solidFill>
                  <a:srgbClr val="766F54"/>
                </a:solidFill>
                <a:latin typeface="+mj-lt"/>
              </a:rPr>
              <a:t>WHY ARE AFLATOXINS IMPORTANT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972EFB1-314F-05AF-9906-9500E5A31BD5}"/>
              </a:ext>
            </a:extLst>
          </p:cNvPr>
          <p:cNvSpPr txBox="1"/>
          <p:nvPr/>
        </p:nvSpPr>
        <p:spPr>
          <a:xfrm>
            <a:off x="2661138" y="1520334"/>
            <a:ext cx="898830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Aflatoxins are proven to be mutagens, carcinogens and teratogens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They produce disease called “Aflatoxicosis” </a:t>
            </a:r>
            <a:endParaRPr lang="x-none" sz="2400" b="1" dirty="0">
              <a:latin typeface="+mj-lt"/>
              <a:cs typeface="Beirut" pitchFamily="2" charset="-7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x-none" sz="2800" b="1" dirty="0">
                <a:latin typeface="+mj-lt"/>
                <a:cs typeface="Beirut" pitchFamily="2" charset="-78"/>
              </a:rPr>
              <a:t>Aflatoxin B-1 produces cancer and  affect liver by producing liver cirrhosis, necrosis and carcinoma and by suppressing by the immune system </a:t>
            </a:r>
          </a:p>
        </p:txBody>
      </p:sp>
      <p:pic>
        <p:nvPicPr>
          <p:cNvPr id="2" name="Picture 2" descr="Arabic EHCS brochure-3 logo changed">
            <a:extLst>
              <a:ext uri="{FF2B5EF4-FFF2-40B4-BE49-F238E27FC236}">
                <a16:creationId xmlns:a16="http://schemas.microsoft.com/office/drawing/2014/main" id="{3DEA164F-5A89-D707-33A7-BC71C4F90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5216" y="207431"/>
            <a:ext cx="1087404" cy="106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496077"/>
      </p:ext>
    </p:extLst>
  </p:cSld>
  <p:clrMapOvr>
    <a:masterClrMapping/>
  </p:clrMapOvr>
</p:sld>
</file>

<file path=ppt/theme/theme1.xml><?xml version="1.0" encoding="utf-8"?>
<a:theme xmlns:a="http://schemas.openxmlformats.org/drawingml/2006/main" name="1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Override1.xml><?xml version="1.0" encoding="utf-8"?>
<a:themeOverride xmlns:a="http://schemas.openxmlformats.org/drawingml/2006/main">
  <a:clrScheme name="Wisp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1242</TotalTime>
  <Words>2225</Words>
  <Application>Microsoft Office PowerPoint</Application>
  <PresentationFormat>Widescreen</PresentationFormat>
  <Paragraphs>581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11_Wisp</vt:lpstr>
      <vt:lpstr>Management of Aflatoxins and control of Khapra beetle in Maize produced in Pakistan</vt:lpstr>
      <vt:lpstr>Introduction</vt:lpstr>
      <vt:lpstr>Top Exporters of Maize in the World  (Value-Billion USD, Quantity-Million Tons)</vt:lpstr>
      <vt:lpstr>Top Existing Markets of Maize (Value-USD, Quantity-MT) </vt:lpstr>
      <vt:lpstr>Major challenges in exports on account of food safety</vt:lpstr>
      <vt:lpstr>Non-Compliance of agro products </vt:lpstr>
      <vt:lpstr>Understanding of Aflatoxins </vt:lpstr>
      <vt:lpstr>PowerPoint Presentation</vt:lpstr>
      <vt:lpstr>PowerPoint Presentation</vt:lpstr>
      <vt:lpstr>PowerPoint Presentation</vt:lpstr>
      <vt:lpstr>PowerPoint Presentation</vt:lpstr>
      <vt:lpstr>Permissible limits for Aflatoxins </vt:lpstr>
      <vt:lpstr>PowerPoint Presentation</vt:lpstr>
      <vt:lpstr>PowerPoint Presentation</vt:lpstr>
      <vt:lpstr>PowerPoint Presentation</vt:lpstr>
      <vt:lpstr>PowerPoint Presentation</vt:lpstr>
      <vt:lpstr>How to check Aflatoxin in Maize </vt:lpstr>
      <vt:lpstr>PowerPoint Presentation</vt:lpstr>
      <vt:lpstr>What is Khapra Beetle</vt:lpstr>
      <vt:lpstr>Sources of infestation</vt:lpstr>
      <vt:lpstr>Why is khapra a quarantine pest</vt:lpstr>
      <vt:lpstr>Difficulties in control of Khapra</vt:lpstr>
      <vt:lpstr>PowerPoint Presentation</vt:lpstr>
      <vt:lpstr>Five Principles to keep maize free from khapra during storage  </vt:lpstr>
      <vt:lpstr>The Biological Feedback Mechanism</vt:lpstr>
      <vt:lpstr>Practical Application of Pesticides to Control Pests in Stored Products  </vt:lpstr>
      <vt:lpstr>PowerPoint Presentation</vt:lpstr>
      <vt:lpstr>PowerPoint Presentation</vt:lpstr>
      <vt:lpstr>Properties Of Common Fumigants</vt:lpstr>
      <vt:lpstr>Pre-Requisites of Fumigation</vt:lpstr>
      <vt:lpstr>Impact of Godown Leakiness on Gas Retention</vt:lpstr>
      <vt:lpstr>Minimum Duration of Fumigations with Phosphine </vt:lpstr>
      <vt:lpstr>Usage of Methyl Bromide</vt:lpstr>
      <vt:lpstr>Options for Godown Fumigation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Pest Management in chilies</dc:title>
  <dc:creator>Mubarik Ahmed</dc:creator>
  <cp:lastModifiedBy>Mubarik Ahmed</cp:lastModifiedBy>
  <cp:revision>29</cp:revision>
  <dcterms:created xsi:type="dcterms:W3CDTF">2024-06-23T07:55:20Z</dcterms:created>
  <dcterms:modified xsi:type="dcterms:W3CDTF">2025-04-19T07:02:04Z</dcterms:modified>
</cp:coreProperties>
</file>